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71" r:id="rId6"/>
    <p:sldId id="261" r:id="rId7"/>
    <p:sldId id="272" r:id="rId8"/>
    <p:sldId id="273" r:id="rId9"/>
    <p:sldId id="274" r:id="rId10"/>
    <p:sldId id="275" r:id="rId11"/>
    <p:sldId id="263" r:id="rId12"/>
    <p:sldId id="276" r:id="rId13"/>
    <p:sldId id="277" r:id="rId14"/>
    <p:sldId id="264" r:id="rId15"/>
    <p:sldId id="262" r:id="rId16"/>
    <p:sldId id="278" r:id="rId17"/>
    <p:sldId id="266" r:id="rId18"/>
    <p:sldId id="268" r:id="rId19"/>
    <p:sldId id="265" r:id="rId20"/>
    <p:sldId id="279" r:id="rId21"/>
    <p:sldId id="267" r:id="rId22"/>
    <p:sldId id="269" r:id="rId23"/>
    <p:sldId id="270" r:id="rId24"/>
  </p:sldIdLst>
  <p:sldSz cx="18288000" cy="10287000"/>
  <p:notesSz cx="6858000" cy="9144000"/>
  <p:embeddedFontLst>
    <p:embeddedFont>
      <p:font typeface="Calibri" panose="020F0502020204030204" pitchFamily="34" charset="0"/>
      <p:regular r:id="rId25"/>
      <p:bold r:id="rId26"/>
    </p:embeddedFont>
    <p:embeddedFont>
      <p:font typeface="Questrial"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5B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1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2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5540" r="-30564" b="-28815"/>
            </a:stretch>
          </a:blipFill>
        </p:spPr>
        <p:txBody>
          <a:bodyPr/>
          <a:lstStyle/>
          <a:p>
            <a:endParaRPr lang="en-US"/>
          </a:p>
        </p:txBody>
      </p:sp>
      <p:sp>
        <p:nvSpPr>
          <p:cNvPr id="3" name="TextBox 3"/>
          <p:cNvSpPr txBox="1"/>
          <p:nvPr/>
        </p:nvSpPr>
        <p:spPr>
          <a:xfrm>
            <a:off x="1028700" y="2915342"/>
            <a:ext cx="8368592" cy="2591479"/>
          </a:xfrm>
          <a:prstGeom prst="rect">
            <a:avLst/>
          </a:prstGeom>
        </p:spPr>
        <p:txBody>
          <a:bodyPr lIns="0" tIns="0" rIns="0" bIns="0" rtlCol="0" anchor="t">
            <a:spAutoFit/>
          </a:bodyPr>
          <a:lstStyle/>
          <a:p>
            <a:pPr algn="l">
              <a:lnSpc>
                <a:spcPts val="10145"/>
              </a:lnSpc>
            </a:pPr>
            <a:r>
              <a:rPr lang="en-US" sz="10352" spc="-103" dirty="0">
                <a:solidFill>
                  <a:srgbClr val="FFFDF5"/>
                </a:solidFill>
                <a:latin typeface="Questrial"/>
                <a:ea typeface="Questrial"/>
                <a:cs typeface="Questrial"/>
                <a:sym typeface="Questrial"/>
              </a:rPr>
              <a:t>Verde Rosa website</a:t>
            </a:r>
          </a:p>
        </p:txBody>
      </p:sp>
      <p:sp>
        <p:nvSpPr>
          <p:cNvPr id="4" name="AutoShape 4"/>
          <p:cNvSpPr/>
          <p:nvPr/>
        </p:nvSpPr>
        <p:spPr>
          <a:xfrm flipH="1">
            <a:off x="0" y="405431"/>
            <a:ext cx="18288000" cy="0"/>
          </a:xfrm>
          <a:prstGeom prst="line">
            <a:avLst/>
          </a:prstGeom>
          <a:ln w="9525" cap="flat">
            <a:solidFill>
              <a:srgbClr val="FFFFFF"/>
            </a:solidFill>
            <a:prstDash val="solid"/>
            <a:headEnd type="none" w="sm" len="sm"/>
            <a:tailEnd type="none" w="sm" len="sm"/>
          </a:ln>
        </p:spPr>
        <p:txBody>
          <a:bodyPr/>
          <a:lstStyle/>
          <a:p>
            <a:endParaRPr lang="en-US"/>
          </a:p>
        </p:txBody>
      </p:sp>
      <p:sp>
        <p:nvSpPr>
          <p:cNvPr id="5" name="AutoShape 5"/>
          <p:cNvSpPr/>
          <p:nvPr/>
        </p:nvSpPr>
        <p:spPr>
          <a:xfrm flipH="1">
            <a:off x="0" y="9881569"/>
            <a:ext cx="18288000" cy="0"/>
          </a:xfrm>
          <a:prstGeom prst="line">
            <a:avLst/>
          </a:prstGeom>
          <a:ln w="9525" cap="flat">
            <a:solidFill>
              <a:srgbClr val="FFFFFF"/>
            </a:solidFill>
            <a:prstDash val="solid"/>
            <a:headEnd type="none" w="sm" len="sm"/>
            <a:tailEnd type="none" w="sm" len="sm"/>
          </a:ln>
        </p:spPr>
        <p:txBody>
          <a:bodyPr/>
          <a:lstStyle/>
          <a:p>
            <a:endParaRPr lang="en-US"/>
          </a:p>
        </p:txBody>
      </p:sp>
      <p:sp>
        <p:nvSpPr>
          <p:cNvPr id="6" name="AutoShape 6"/>
          <p:cNvSpPr/>
          <p:nvPr/>
        </p:nvSpPr>
        <p:spPr>
          <a:xfrm flipV="1">
            <a:off x="11634400" y="0"/>
            <a:ext cx="0" cy="10287000"/>
          </a:xfrm>
          <a:prstGeom prst="line">
            <a:avLst/>
          </a:prstGeom>
          <a:ln w="9525" cap="flat">
            <a:solidFill>
              <a:srgbClr val="FFFFFF"/>
            </a:solidFill>
            <a:prstDash val="solid"/>
            <a:headEnd type="none" w="sm" len="sm"/>
            <a:tailEnd type="none" w="sm" len="sm"/>
          </a:ln>
        </p:spPr>
        <p:txBody>
          <a:bodyPr/>
          <a:lstStyle/>
          <a:p>
            <a:endParaRPr lang="en-US"/>
          </a:p>
        </p:txBody>
      </p:sp>
      <p:sp>
        <p:nvSpPr>
          <p:cNvPr id="7" name="TextBox 7"/>
          <p:cNvSpPr txBox="1"/>
          <p:nvPr/>
        </p:nvSpPr>
        <p:spPr>
          <a:xfrm>
            <a:off x="1028700" y="8609685"/>
            <a:ext cx="3293864" cy="826060"/>
          </a:xfrm>
          <a:prstGeom prst="rect">
            <a:avLst/>
          </a:prstGeom>
        </p:spPr>
        <p:txBody>
          <a:bodyPr lIns="0" tIns="0" rIns="0" bIns="0" rtlCol="0" anchor="t">
            <a:spAutoFit/>
          </a:bodyPr>
          <a:lstStyle/>
          <a:p>
            <a:pPr algn="l">
              <a:lnSpc>
                <a:spcPts val="2240"/>
              </a:lnSpc>
              <a:spcBef>
                <a:spcPct val="0"/>
              </a:spcBef>
            </a:pPr>
            <a:r>
              <a:rPr lang="en-US" sz="1600" spc="112" dirty="0" err="1">
                <a:solidFill>
                  <a:srgbClr val="FFFFFF"/>
                </a:solidFill>
                <a:latin typeface="Questrial"/>
                <a:ea typeface="Questrial"/>
                <a:cs typeface="Questrial"/>
                <a:sym typeface="Questrial"/>
              </a:rPr>
              <a:t>Dr:Bilal</a:t>
            </a:r>
            <a:r>
              <a:rPr lang="en-US" sz="1600" spc="112" dirty="0">
                <a:solidFill>
                  <a:srgbClr val="FFFFFF"/>
                </a:solidFill>
                <a:latin typeface="Questrial"/>
                <a:ea typeface="Questrial"/>
                <a:cs typeface="Questrial"/>
                <a:sym typeface="Questrial"/>
              </a:rPr>
              <a:t> </a:t>
            </a:r>
            <a:r>
              <a:rPr lang="en-US" sz="1600" spc="112" dirty="0" err="1">
                <a:solidFill>
                  <a:srgbClr val="FFFFFF"/>
                </a:solidFill>
                <a:latin typeface="Questrial"/>
                <a:ea typeface="Questrial"/>
                <a:cs typeface="Questrial"/>
                <a:sym typeface="Questrial"/>
              </a:rPr>
              <a:t>Nakhal</a:t>
            </a:r>
            <a:endParaRPr lang="en-US" sz="1600" spc="112" dirty="0">
              <a:solidFill>
                <a:srgbClr val="FFFFFF"/>
              </a:solidFill>
              <a:latin typeface="Questrial"/>
              <a:ea typeface="Questrial"/>
              <a:cs typeface="Questrial"/>
              <a:sym typeface="Questrial"/>
            </a:endParaRPr>
          </a:p>
          <a:p>
            <a:pPr algn="l">
              <a:lnSpc>
                <a:spcPts val="2240"/>
              </a:lnSpc>
              <a:spcBef>
                <a:spcPct val="0"/>
              </a:spcBef>
            </a:pPr>
            <a:r>
              <a:rPr lang="en-US" sz="1600" spc="112" dirty="0" err="1">
                <a:solidFill>
                  <a:srgbClr val="FFFFFF"/>
                </a:solidFill>
                <a:latin typeface="Questrial"/>
                <a:ea typeface="Questrial"/>
                <a:cs typeface="Questrial"/>
                <a:sym typeface="Questrial"/>
              </a:rPr>
              <a:t>Dr:Mostafa</a:t>
            </a:r>
            <a:r>
              <a:rPr lang="en-US" sz="1600" spc="112" dirty="0">
                <a:solidFill>
                  <a:srgbClr val="FFFFFF"/>
                </a:solidFill>
                <a:latin typeface="Questrial"/>
                <a:ea typeface="Questrial"/>
                <a:cs typeface="Questrial"/>
                <a:sym typeface="Questrial"/>
              </a:rPr>
              <a:t> </a:t>
            </a:r>
            <a:r>
              <a:rPr lang="en-US" sz="1600" spc="112" dirty="0" err="1">
                <a:solidFill>
                  <a:srgbClr val="FFFFFF"/>
                </a:solidFill>
                <a:latin typeface="Questrial"/>
                <a:ea typeface="Questrial"/>
                <a:cs typeface="Questrial"/>
                <a:sym typeface="Questrial"/>
              </a:rPr>
              <a:t>Chehaitly</a:t>
            </a:r>
            <a:endParaRPr lang="en-US" sz="1600" spc="112" dirty="0">
              <a:solidFill>
                <a:srgbClr val="FFFFFF"/>
              </a:solidFill>
              <a:latin typeface="Questrial"/>
              <a:ea typeface="Questrial"/>
              <a:cs typeface="Questrial"/>
              <a:sym typeface="Questrial"/>
            </a:endParaRPr>
          </a:p>
          <a:p>
            <a:pPr algn="l">
              <a:lnSpc>
                <a:spcPts val="2240"/>
              </a:lnSpc>
              <a:spcBef>
                <a:spcPct val="0"/>
              </a:spcBef>
            </a:pPr>
            <a:r>
              <a:rPr lang="en-US" sz="1600" spc="112" dirty="0">
                <a:solidFill>
                  <a:srgbClr val="FFFFFF"/>
                </a:solidFill>
                <a:latin typeface="Questrial"/>
                <a:ea typeface="Questrial"/>
                <a:cs typeface="Questrial"/>
                <a:sym typeface="Questrial"/>
              </a:rPr>
              <a:t>Presenters: Layth and Amjad</a:t>
            </a:r>
          </a:p>
        </p:txBody>
      </p:sp>
      <p:sp>
        <p:nvSpPr>
          <p:cNvPr id="8" name="Freeform 8"/>
          <p:cNvSpPr/>
          <p:nvPr/>
        </p:nvSpPr>
        <p:spPr>
          <a:xfrm>
            <a:off x="17259300" y="8757294"/>
            <a:ext cx="530842" cy="530842"/>
          </a:xfrm>
          <a:custGeom>
            <a:avLst/>
            <a:gdLst/>
            <a:ahLst/>
            <a:cxnLst/>
            <a:rect l="l" t="t" r="r" b="b"/>
            <a:pathLst>
              <a:path w="530842" h="530842">
                <a:moveTo>
                  <a:pt x="0" y="0"/>
                </a:moveTo>
                <a:lnTo>
                  <a:pt x="530842" y="0"/>
                </a:lnTo>
                <a:lnTo>
                  <a:pt x="530842" y="530842"/>
                </a:lnTo>
                <a:lnTo>
                  <a:pt x="0" y="5308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TextBox 9"/>
          <p:cNvSpPr txBox="1"/>
          <p:nvPr/>
        </p:nvSpPr>
        <p:spPr>
          <a:xfrm>
            <a:off x="1028700" y="814550"/>
            <a:ext cx="6152087" cy="1455720"/>
          </a:xfrm>
          <a:prstGeom prst="rect">
            <a:avLst/>
          </a:prstGeom>
        </p:spPr>
        <p:txBody>
          <a:bodyPr lIns="0" tIns="0" rIns="0" bIns="0" rtlCol="0" anchor="t">
            <a:spAutoFit/>
          </a:bodyPr>
          <a:lstStyle/>
          <a:p>
            <a:pPr algn="l">
              <a:lnSpc>
                <a:spcPts val="5873"/>
              </a:lnSpc>
            </a:pPr>
            <a:r>
              <a:rPr lang="en-US" sz="4195" dirty="0">
                <a:solidFill>
                  <a:srgbClr val="FFFFFF"/>
                </a:solidFill>
                <a:latin typeface="Questrial"/>
                <a:ea typeface="Questrial"/>
                <a:cs typeface="Questrial"/>
                <a:sym typeface="Questrial"/>
              </a:rPr>
              <a:t>Blending tradition with modern tech</a:t>
            </a:r>
          </a:p>
        </p:txBody>
      </p:sp>
      <p:pic>
        <p:nvPicPr>
          <p:cNvPr id="11" name="Picture 10" descr="A logo with a flower and a star&#10;&#10;AI-generated content may be incorrect.">
            <a:extLst>
              <a:ext uri="{FF2B5EF4-FFF2-40B4-BE49-F238E27FC236}">
                <a16:creationId xmlns:a16="http://schemas.microsoft.com/office/drawing/2014/main" id="{2FE89FBD-9E89-80F5-337B-ABECCD1A3BD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70507" y="5744020"/>
            <a:ext cx="3410280" cy="266656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2BFAC"/>
        </a:solidFill>
        <a:effectLst/>
      </p:bgPr>
    </p:bg>
    <p:spTree>
      <p:nvGrpSpPr>
        <p:cNvPr id="1" name=""/>
        <p:cNvGrpSpPr/>
        <p:nvPr/>
      </p:nvGrpSpPr>
      <p:grpSpPr>
        <a:xfrm>
          <a:off x="0" y="0"/>
          <a:ext cx="0" cy="0"/>
          <a:chOff x="0" y="0"/>
          <a:chExt cx="0" cy="0"/>
        </a:xfrm>
      </p:grpSpPr>
      <p:sp>
        <p:nvSpPr>
          <p:cNvPr id="8" name="Freeform 8"/>
          <p:cNvSpPr/>
          <p:nvPr/>
        </p:nvSpPr>
        <p:spPr>
          <a:xfrm>
            <a:off x="17259300" y="9258300"/>
            <a:ext cx="530842" cy="530842"/>
          </a:xfrm>
          <a:custGeom>
            <a:avLst/>
            <a:gdLst/>
            <a:ahLst/>
            <a:cxnLst/>
            <a:rect l="l" t="t" r="r" b="b"/>
            <a:pathLst>
              <a:path w="530842" h="530842">
                <a:moveTo>
                  <a:pt x="0" y="0"/>
                </a:moveTo>
                <a:lnTo>
                  <a:pt x="530842" y="0"/>
                </a:lnTo>
                <a:lnTo>
                  <a:pt x="530842" y="530842"/>
                </a:lnTo>
                <a:lnTo>
                  <a:pt x="0" y="5308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TextBox 9"/>
          <p:cNvSpPr txBox="1"/>
          <p:nvPr/>
        </p:nvSpPr>
        <p:spPr>
          <a:xfrm>
            <a:off x="9963150" y="1005319"/>
            <a:ext cx="7048500" cy="1296252"/>
          </a:xfrm>
          <a:prstGeom prst="rect">
            <a:avLst/>
          </a:prstGeom>
        </p:spPr>
        <p:txBody>
          <a:bodyPr wrap="square" lIns="0" tIns="0" rIns="0" bIns="0" rtlCol="0" anchor="t">
            <a:spAutoFit/>
          </a:bodyPr>
          <a:lstStyle/>
          <a:p>
            <a:pPr algn="l">
              <a:lnSpc>
                <a:spcPts val="10145"/>
              </a:lnSpc>
            </a:pPr>
            <a:r>
              <a:rPr lang="en-US" sz="10352" spc="-103" dirty="0">
                <a:solidFill>
                  <a:srgbClr val="645B53"/>
                </a:solidFill>
                <a:latin typeface="Questrial"/>
                <a:ea typeface="Questrial"/>
                <a:cs typeface="Questrial"/>
                <a:sym typeface="Questrial"/>
              </a:rPr>
              <a:t>Home Page </a:t>
            </a:r>
          </a:p>
        </p:txBody>
      </p:sp>
      <p:sp>
        <p:nvSpPr>
          <p:cNvPr id="10" name="TextBox 10"/>
          <p:cNvSpPr txBox="1"/>
          <p:nvPr/>
        </p:nvSpPr>
        <p:spPr>
          <a:xfrm>
            <a:off x="14425943" y="3576847"/>
            <a:ext cx="3098778" cy="5359096"/>
          </a:xfrm>
          <a:prstGeom prst="rect">
            <a:avLst/>
          </a:prstGeom>
        </p:spPr>
        <p:txBody>
          <a:bodyPr lIns="0" tIns="0" rIns="0" bIns="0" rtlCol="0" anchor="t">
            <a:spAutoFit/>
          </a:bodyPr>
          <a:lstStyle/>
          <a:p>
            <a:pPr algn="just">
              <a:lnSpc>
                <a:spcPts val="2800"/>
              </a:lnSpc>
            </a:pPr>
            <a:r>
              <a:rPr lang="en-US" sz="2000" dirty="0">
                <a:solidFill>
                  <a:srgbClr val="645B53"/>
                </a:solidFill>
                <a:latin typeface="Questrial"/>
                <a:ea typeface="Questrial"/>
                <a:cs typeface="Questrial"/>
                <a:sym typeface="Questrial"/>
              </a:rPr>
              <a:t>The site opens with a clean, floral design that feels fresh and inviting, complemented by a striking 3D SVG model that gently twists as the user scrolls to add depth and motion. A warm, welcoming introduction to Verde-Rosa greets visitors, immediately communicating the brand’s personality and setting the tone for an engaging user experience.</a:t>
            </a:r>
          </a:p>
        </p:txBody>
      </p:sp>
      <p:pic>
        <p:nvPicPr>
          <p:cNvPr id="12" name="Picture 11">
            <a:extLst>
              <a:ext uri="{FF2B5EF4-FFF2-40B4-BE49-F238E27FC236}">
                <a16:creationId xmlns:a16="http://schemas.microsoft.com/office/drawing/2014/main" id="{3BCD1657-2420-4EA0-BE62-400612B8BD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034" y="2586889"/>
            <a:ext cx="13182603" cy="7415214"/>
          </a:xfrm>
          <a:prstGeom prst="rect">
            <a:avLst/>
          </a:prstGeom>
        </p:spPr>
      </p:pic>
    </p:spTree>
    <p:extLst>
      <p:ext uri="{BB962C8B-B14F-4D97-AF65-F5344CB8AC3E}">
        <p14:creationId xmlns:p14="http://schemas.microsoft.com/office/powerpoint/2010/main" val="2603854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2BFAC"/>
        </a:solidFill>
        <a:effectLst/>
      </p:bgPr>
    </p:bg>
    <p:spTree>
      <p:nvGrpSpPr>
        <p:cNvPr id="1" name=""/>
        <p:cNvGrpSpPr/>
        <p:nvPr/>
      </p:nvGrpSpPr>
      <p:grpSpPr>
        <a:xfrm>
          <a:off x="0" y="0"/>
          <a:ext cx="0" cy="0"/>
          <a:chOff x="0" y="0"/>
          <a:chExt cx="0" cy="0"/>
        </a:xfrm>
      </p:grpSpPr>
      <p:sp>
        <p:nvSpPr>
          <p:cNvPr id="2" name="AutoShape 2"/>
          <p:cNvSpPr/>
          <p:nvPr/>
        </p:nvSpPr>
        <p:spPr>
          <a:xfrm flipH="1">
            <a:off x="0" y="1033462"/>
            <a:ext cx="18288000" cy="0"/>
          </a:xfrm>
          <a:prstGeom prst="line">
            <a:avLst/>
          </a:prstGeom>
          <a:ln w="9525" cap="flat">
            <a:solidFill>
              <a:srgbClr val="645B53"/>
            </a:solidFill>
            <a:prstDash val="solid"/>
            <a:headEnd type="none" w="sm" len="sm"/>
            <a:tailEnd type="none" w="sm" len="sm"/>
          </a:ln>
        </p:spPr>
        <p:txBody>
          <a:bodyPr/>
          <a:lstStyle/>
          <a:p>
            <a:endParaRPr lang="en-US"/>
          </a:p>
        </p:txBody>
      </p:sp>
      <p:sp>
        <p:nvSpPr>
          <p:cNvPr id="3" name="AutoShape 3"/>
          <p:cNvSpPr/>
          <p:nvPr/>
        </p:nvSpPr>
        <p:spPr>
          <a:xfrm flipV="1">
            <a:off x="11099233" y="0"/>
            <a:ext cx="0" cy="10287000"/>
          </a:xfrm>
          <a:prstGeom prst="line">
            <a:avLst/>
          </a:prstGeom>
          <a:ln w="9525" cap="flat">
            <a:solidFill>
              <a:srgbClr val="645B53"/>
            </a:solidFill>
            <a:prstDash val="solid"/>
            <a:headEnd type="none" w="sm" len="sm"/>
            <a:tailEnd type="none" w="sm" len="sm"/>
          </a:ln>
        </p:spPr>
        <p:txBody>
          <a:bodyPr/>
          <a:lstStyle/>
          <a:p>
            <a:endParaRPr lang="en-US"/>
          </a:p>
        </p:txBody>
      </p:sp>
      <p:sp>
        <p:nvSpPr>
          <p:cNvPr id="6" name="TextBox 6"/>
          <p:cNvSpPr txBox="1"/>
          <p:nvPr/>
        </p:nvSpPr>
        <p:spPr>
          <a:xfrm>
            <a:off x="3513857" y="396632"/>
            <a:ext cx="3293864" cy="261803"/>
          </a:xfrm>
          <a:prstGeom prst="rect">
            <a:avLst/>
          </a:prstGeom>
        </p:spPr>
        <p:txBody>
          <a:bodyPr lIns="0" tIns="0" rIns="0" bIns="0" rtlCol="0" anchor="t">
            <a:spAutoFit/>
          </a:bodyPr>
          <a:lstStyle/>
          <a:p>
            <a:pPr algn="ctr">
              <a:lnSpc>
                <a:spcPts val="2240"/>
              </a:lnSpc>
              <a:spcBef>
                <a:spcPct val="0"/>
              </a:spcBef>
            </a:pPr>
            <a:r>
              <a:rPr lang="en-US" sz="1600" spc="112" dirty="0">
                <a:solidFill>
                  <a:srgbClr val="645B53"/>
                </a:solidFill>
                <a:latin typeface="Questrial"/>
                <a:ea typeface="Questrial"/>
                <a:cs typeface="Questrial"/>
                <a:sym typeface="Questrial"/>
              </a:rPr>
              <a:t>Verde rosa Flower Shop</a:t>
            </a:r>
          </a:p>
        </p:txBody>
      </p:sp>
      <p:sp>
        <p:nvSpPr>
          <p:cNvPr id="7" name="TextBox 7"/>
          <p:cNvSpPr txBox="1"/>
          <p:nvPr/>
        </p:nvSpPr>
        <p:spPr>
          <a:xfrm>
            <a:off x="940036" y="1405211"/>
            <a:ext cx="5147641" cy="1975156"/>
          </a:xfrm>
          <a:prstGeom prst="rect">
            <a:avLst/>
          </a:prstGeom>
        </p:spPr>
        <p:txBody>
          <a:bodyPr lIns="0" tIns="0" rIns="0" bIns="0" rtlCol="0" anchor="t">
            <a:spAutoFit/>
          </a:bodyPr>
          <a:lstStyle/>
          <a:p>
            <a:pPr algn="l">
              <a:lnSpc>
                <a:spcPts val="7719"/>
              </a:lnSpc>
            </a:pPr>
            <a:r>
              <a:rPr lang="en-US" sz="7876" spc="-78" dirty="0">
                <a:solidFill>
                  <a:srgbClr val="645B53"/>
                </a:solidFill>
                <a:latin typeface="Questrial"/>
                <a:ea typeface="Questrial"/>
                <a:cs typeface="Questrial"/>
                <a:sym typeface="Questrial"/>
              </a:rPr>
              <a:t>Products Page </a:t>
            </a:r>
          </a:p>
        </p:txBody>
      </p:sp>
      <p:sp>
        <p:nvSpPr>
          <p:cNvPr id="8" name="TextBox 8"/>
          <p:cNvSpPr txBox="1"/>
          <p:nvPr/>
        </p:nvSpPr>
        <p:spPr>
          <a:xfrm>
            <a:off x="4357133" y="7550824"/>
            <a:ext cx="6294024" cy="2486515"/>
          </a:xfrm>
          <a:prstGeom prst="rect">
            <a:avLst/>
          </a:prstGeom>
        </p:spPr>
        <p:txBody>
          <a:bodyPr lIns="0" tIns="0" rIns="0" bIns="0" rtlCol="0" anchor="t">
            <a:spAutoFit/>
          </a:bodyPr>
          <a:lstStyle/>
          <a:p>
            <a:pPr algn="just">
              <a:lnSpc>
                <a:spcPts val="2800"/>
              </a:lnSpc>
            </a:pPr>
            <a:r>
              <a:rPr lang="en-US" sz="2000" dirty="0">
                <a:solidFill>
                  <a:srgbClr val="645B53"/>
                </a:solidFill>
                <a:latin typeface="Questrial"/>
                <a:ea typeface="Questrial"/>
                <a:cs typeface="Questrial"/>
                <a:sym typeface="Questrial"/>
              </a:rPr>
              <a:t>The website includes a detailed catalog of flowers and bouquets, presenting each item with clear images, descriptions, and prices to help customers make informed choices. Every product features convenient add-to-cart functionality, making the shopping experience smooth and intuitive from browsing to checkout.</a:t>
            </a:r>
          </a:p>
        </p:txBody>
      </p:sp>
      <p:sp>
        <p:nvSpPr>
          <p:cNvPr id="10" name="Freeform 10"/>
          <p:cNvSpPr/>
          <p:nvPr/>
        </p:nvSpPr>
        <p:spPr>
          <a:xfrm>
            <a:off x="497858" y="8727458"/>
            <a:ext cx="530842" cy="530842"/>
          </a:xfrm>
          <a:custGeom>
            <a:avLst/>
            <a:gdLst/>
            <a:ahLst/>
            <a:cxnLst/>
            <a:rect l="l" t="t" r="r" b="b"/>
            <a:pathLst>
              <a:path w="530842" h="530842">
                <a:moveTo>
                  <a:pt x="0" y="0"/>
                </a:moveTo>
                <a:lnTo>
                  <a:pt x="530842" y="0"/>
                </a:lnTo>
                <a:lnTo>
                  <a:pt x="530842" y="530842"/>
                </a:lnTo>
                <a:lnTo>
                  <a:pt x="0" y="5308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11" name="Picture 10">
            <a:extLst>
              <a:ext uri="{FF2B5EF4-FFF2-40B4-BE49-F238E27FC236}">
                <a16:creationId xmlns:a16="http://schemas.microsoft.com/office/drawing/2014/main" id="{A9E0AFFC-41B4-43AE-AC1C-B7A44AFEE1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7677" y="800100"/>
            <a:ext cx="11679832" cy="656990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2BFAC"/>
        </a:solidFill>
        <a:effectLst/>
      </p:bgPr>
    </p:bg>
    <p:spTree>
      <p:nvGrpSpPr>
        <p:cNvPr id="1" name=""/>
        <p:cNvGrpSpPr/>
        <p:nvPr/>
      </p:nvGrpSpPr>
      <p:grpSpPr>
        <a:xfrm>
          <a:off x="0" y="0"/>
          <a:ext cx="0" cy="0"/>
          <a:chOff x="0" y="0"/>
          <a:chExt cx="0" cy="0"/>
        </a:xfrm>
      </p:grpSpPr>
      <p:sp>
        <p:nvSpPr>
          <p:cNvPr id="2" name="AutoShape 2"/>
          <p:cNvSpPr/>
          <p:nvPr/>
        </p:nvSpPr>
        <p:spPr>
          <a:xfrm flipH="1">
            <a:off x="0" y="1033462"/>
            <a:ext cx="18288000" cy="0"/>
          </a:xfrm>
          <a:prstGeom prst="line">
            <a:avLst/>
          </a:prstGeom>
          <a:ln w="9525" cap="flat">
            <a:solidFill>
              <a:srgbClr val="645B53"/>
            </a:solidFill>
            <a:prstDash val="solid"/>
            <a:headEnd type="none" w="sm" len="sm"/>
            <a:tailEnd type="none" w="sm" len="sm"/>
          </a:ln>
        </p:spPr>
        <p:txBody>
          <a:bodyPr/>
          <a:lstStyle/>
          <a:p>
            <a:endParaRPr lang="en-US"/>
          </a:p>
        </p:txBody>
      </p:sp>
      <p:sp>
        <p:nvSpPr>
          <p:cNvPr id="3" name="AutoShape 3"/>
          <p:cNvSpPr/>
          <p:nvPr/>
        </p:nvSpPr>
        <p:spPr>
          <a:xfrm flipV="1">
            <a:off x="11099233" y="0"/>
            <a:ext cx="0" cy="10287000"/>
          </a:xfrm>
          <a:prstGeom prst="line">
            <a:avLst/>
          </a:prstGeom>
          <a:ln w="9525" cap="flat">
            <a:solidFill>
              <a:srgbClr val="645B53"/>
            </a:solidFill>
            <a:prstDash val="solid"/>
            <a:headEnd type="none" w="sm" len="sm"/>
            <a:tailEnd type="none" w="sm" len="sm"/>
          </a:ln>
        </p:spPr>
        <p:txBody>
          <a:bodyPr/>
          <a:lstStyle/>
          <a:p>
            <a:endParaRPr lang="en-US"/>
          </a:p>
        </p:txBody>
      </p:sp>
      <p:sp>
        <p:nvSpPr>
          <p:cNvPr id="6" name="TextBox 6"/>
          <p:cNvSpPr txBox="1"/>
          <p:nvPr/>
        </p:nvSpPr>
        <p:spPr>
          <a:xfrm>
            <a:off x="3513857" y="396632"/>
            <a:ext cx="3293864" cy="261803"/>
          </a:xfrm>
          <a:prstGeom prst="rect">
            <a:avLst/>
          </a:prstGeom>
        </p:spPr>
        <p:txBody>
          <a:bodyPr lIns="0" tIns="0" rIns="0" bIns="0" rtlCol="0" anchor="t">
            <a:spAutoFit/>
          </a:bodyPr>
          <a:lstStyle/>
          <a:p>
            <a:pPr algn="ctr">
              <a:lnSpc>
                <a:spcPts val="2240"/>
              </a:lnSpc>
              <a:spcBef>
                <a:spcPct val="0"/>
              </a:spcBef>
            </a:pPr>
            <a:r>
              <a:rPr lang="en-US" sz="1600" spc="112" dirty="0">
                <a:solidFill>
                  <a:srgbClr val="645B53"/>
                </a:solidFill>
                <a:latin typeface="Questrial"/>
                <a:ea typeface="Questrial"/>
                <a:cs typeface="Questrial"/>
                <a:sym typeface="Questrial"/>
              </a:rPr>
              <a:t>Verde rosa Flower Shop</a:t>
            </a:r>
          </a:p>
        </p:txBody>
      </p:sp>
      <p:sp>
        <p:nvSpPr>
          <p:cNvPr id="7" name="TextBox 7"/>
          <p:cNvSpPr txBox="1"/>
          <p:nvPr/>
        </p:nvSpPr>
        <p:spPr>
          <a:xfrm>
            <a:off x="940036" y="1405211"/>
            <a:ext cx="5147641" cy="1975156"/>
          </a:xfrm>
          <a:prstGeom prst="rect">
            <a:avLst/>
          </a:prstGeom>
        </p:spPr>
        <p:txBody>
          <a:bodyPr lIns="0" tIns="0" rIns="0" bIns="0" rtlCol="0" anchor="t">
            <a:spAutoFit/>
          </a:bodyPr>
          <a:lstStyle/>
          <a:p>
            <a:pPr algn="l">
              <a:lnSpc>
                <a:spcPts val="7719"/>
              </a:lnSpc>
            </a:pPr>
            <a:r>
              <a:rPr lang="en-US" sz="7876" spc="-78" dirty="0">
                <a:solidFill>
                  <a:srgbClr val="645B53"/>
                </a:solidFill>
                <a:latin typeface="Questrial"/>
                <a:ea typeface="Questrial"/>
                <a:cs typeface="Questrial"/>
                <a:sym typeface="Questrial"/>
              </a:rPr>
              <a:t>Products Page </a:t>
            </a:r>
          </a:p>
        </p:txBody>
      </p:sp>
      <p:sp>
        <p:nvSpPr>
          <p:cNvPr id="8" name="TextBox 8"/>
          <p:cNvSpPr txBox="1"/>
          <p:nvPr/>
        </p:nvSpPr>
        <p:spPr>
          <a:xfrm>
            <a:off x="4357133" y="7550824"/>
            <a:ext cx="6294024" cy="2486515"/>
          </a:xfrm>
          <a:prstGeom prst="rect">
            <a:avLst/>
          </a:prstGeom>
        </p:spPr>
        <p:txBody>
          <a:bodyPr lIns="0" tIns="0" rIns="0" bIns="0" rtlCol="0" anchor="t">
            <a:spAutoFit/>
          </a:bodyPr>
          <a:lstStyle/>
          <a:p>
            <a:pPr algn="just">
              <a:lnSpc>
                <a:spcPts val="2800"/>
              </a:lnSpc>
            </a:pPr>
            <a:r>
              <a:rPr lang="en-US" sz="2000" dirty="0">
                <a:solidFill>
                  <a:srgbClr val="645B53"/>
                </a:solidFill>
                <a:latin typeface="Questrial"/>
                <a:ea typeface="Questrial"/>
                <a:cs typeface="Questrial"/>
                <a:sym typeface="Questrial"/>
              </a:rPr>
              <a:t>The website includes a detailed catalog of flowers and bouquets, presenting each item with clear images, descriptions, and prices to help customers make informed choices. Every product features convenient add-to-cart functionality, making the shopping experience smooth and intuitive from browsing to checkout.</a:t>
            </a:r>
          </a:p>
        </p:txBody>
      </p:sp>
      <p:sp>
        <p:nvSpPr>
          <p:cNvPr id="10" name="Freeform 10"/>
          <p:cNvSpPr/>
          <p:nvPr/>
        </p:nvSpPr>
        <p:spPr>
          <a:xfrm>
            <a:off x="497858" y="8727458"/>
            <a:ext cx="530842" cy="530842"/>
          </a:xfrm>
          <a:custGeom>
            <a:avLst/>
            <a:gdLst/>
            <a:ahLst/>
            <a:cxnLst/>
            <a:rect l="l" t="t" r="r" b="b"/>
            <a:pathLst>
              <a:path w="530842" h="530842">
                <a:moveTo>
                  <a:pt x="0" y="0"/>
                </a:moveTo>
                <a:lnTo>
                  <a:pt x="530842" y="0"/>
                </a:lnTo>
                <a:lnTo>
                  <a:pt x="530842" y="530842"/>
                </a:lnTo>
                <a:lnTo>
                  <a:pt x="0" y="5308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12" name="Picture 11">
            <a:extLst>
              <a:ext uri="{FF2B5EF4-FFF2-40B4-BE49-F238E27FC236}">
                <a16:creationId xmlns:a16="http://schemas.microsoft.com/office/drawing/2014/main" id="{5E7D33F1-A691-4839-B088-6BA5496AF4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7677" y="828675"/>
            <a:ext cx="11679829" cy="6569904"/>
          </a:xfrm>
          <a:prstGeom prst="rect">
            <a:avLst/>
          </a:prstGeom>
        </p:spPr>
      </p:pic>
    </p:spTree>
    <p:extLst>
      <p:ext uri="{BB962C8B-B14F-4D97-AF65-F5344CB8AC3E}">
        <p14:creationId xmlns:p14="http://schemas.microsoft.com/office/powerpoint/2010/main" val="204950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2BFAC"/>
        </a:solidFill>
        <a:effectLst/>
      </p:bgPr>
    </p:bg>
    <p:spTree>
      <p:nvGrpSpPr>
        <p:cNvPr id="1" name=""/>
        <p:cNvGrpSpPr/>
        <p:nvPr/>
      </p:nvGrpSpPr>
      <p:grpSpPr>
        <a:xfrm>
          <a:off x="0" y="0"/>
          <a:ext cx="0" cy="0"/>
          <a:chOff x="0" y="0"/>
          <a:chExt cx="0" cy="0"/>
        </a:xfrm>
      </p:grpSpPr>
      <p:sp>
        <p:nvSpPr>
          <p:cNvPr id="2" name="AutoShape 2"/>
          <p:cNvSpPr/>
          <p:nvPr/>
        </p:nvSpPr>
        <p:spPr>
          <a:xfrm flipH="1">
            <a:off x="0" y="1033462"/>
            <a:ext cx="18288000" cy="0"/>
          </a:xfrm>
          <a:prstGeom prst="line">
            <a:avLst/>
          </a:prstGeom>
          <a:ln w="9525" cap="flat">
            <a:solidFill>
              <a:srgbClr val="645B53"/>
            </a:solidFill>
            <a:prstDash val="solid"/>
            <a:headEnd type="none" w="sm" len="sm"/>
            <a:tailEnd type="none" w="sm" len="sm"/>
          </a:ln>
        </p:spPr>
        <p:txBody>
          <a:bodyPr/>
          <a:lstStyle/>
          <a:p>
            <a:endParaRPr lang="en-US"/>
          </a:p>
        </p:txBody>
      </p:sp>
      <p:sp>
        <p:nvSpPr>
          <p:cNvPr id="3" name="AutoShape 3"/>
          <p:cNvSpPr/>
          <p:nvPr/>
        </p:nvSpPr>
        <p:spPr>
          <a:xfrm flipV="1">
            <a:off x="11099233" y="0"/>
            <a:ext cx="0" cy="10287000"/>
          </a:xfrm>
          <a:prstGeom prst="line">
            <a:avLst/>
          </a:prstGeom>
          <a:ln w="9525" cap="flat">
            <a:solidFill>
              <a:srgbClr val="645B53"/>
            </a:solidFill>
            <a:prstDash val="solid"/>
            <a:headEnd type="none" w="sm" len="sm"/>
            <a:tailEnd type="none" w="sm" len="sm"/>
          </a:ln>
        </p:spPr>
        <p:txBody>
          <a:bodyPr/>
          <a:lstStyle/>
          <a:p>
            <a:endParaRPr lang="en-US"/>
          </a:p>
        </p:txBody>
      </p:sp>
      <p:sp>
        <p:nvSpPr>
          <p:cNvPr id="6" name="TextBox 6"/>
          <p:cNvSpPr txBox="1"/>
          <p:nvPr/>
        </p:nvSpPr>
        <p:spPr>
          <a:xfrm>
            <a:off x="3513857" y="396632"/>
            <a:ext cx="3293864" cy="261803"/>
          </a:xfrm>
          <a:prstGeom prst="rect">
            <a:avLst/>
          </a:prstGeom>
        </p:spPr>
        <p:txBody>
          <a:bodyPr lIns="0" tIns="0" rIns="0" bIns="0" rtlCol="0" anchor="t">
            <a:spAutoFit/>
          </a:bodyPr>
          <a:lstStyle/>
          <a:p>
            <a:pPr algn="ctr">
              <a:lnSpc>
                <a:spcPts val="2240"/>
              </a:lnSpc>
              <a:spcBef>
                <a:spcPct val="0"/>
              </a:spcBef>
            </a:pPr>
            <a:r>
              <a:rPr lang="en-US" sz="1600" spc="112" dirty="0">
                <a:solidFill>
                  <a:srgbClr val="645B53"/>
                </a:solidFill>
                <a:latin typeface="Questrial"/>
                <a:ea typeface="Questrial"/>
                <a:cs typeface="Questrial"/>
                <a:sym typeface="Questrial"/>
              </a:rPr>
              <a:t>Verde rosa Flower Shop</a:t>
            </a:r>
          </a:p>
        </p:txBody>
      </p:sp>
      <p:sp>
        <p:nvSpPr>
          <p:cNvPr id="7" name="TextBox 7"/>
          <p:cNvSpPr txBox="1"/>
          <p:nvPr/>
        </p:nvSpPr>
        <p:spPr>
          <a:xfrm>
            <a:off x="940036" y="1405211"/>
            <a:ext cx="5147641" cy="1975156"/>
          </a:xfrm>
          <a:prstGeom prst="rect">
            <a:avLst/>
          </a:prstGeom>
        </p:spPr>
        <p:txBody>
          <a:bodyPr lIns="0" tIns="0" rIns="0" bIns="0" rtlCol="0" anchor="t">
            <a:spAutoFit/>
          </a:bodyPr>
          <a:lstStyle/>
          <a:p>
            <a:pPr algn="l">
              <a:lnSpc>
                <a:spcPts val="7719"/>
              </a:lnSpc>
            </a:pPr>
            <a:r>
              <a:rPr lang="en-US" sz="7876" spc="-78" dirty="0">
                <a:solidFill>
                  <a:srgbClr val="645B53"/>
                </a:solidFill>
                <a:latin typeface="Questrial"/>
                <a:ea typeface="Questrial"/>
                <a:cs typeface="Questrial"/>
                <a:sym typeface="Questrial"/>
              </a:rPr>
              <a:t>Products Page </a:t>
            </a:r>
          </a:p>
        </p:txBody>
      </p:sp>
      <p:sp>
        <p:nvSpPr>
          <p:cNvPr id="8" name="TextBox 8"/>
          <p:cNvSpPr txBox="1"/>
          <p:nvPr/>
        </p:nvSpPr>
        <p:spPr>
          <a:xfrm>
            <a:off x="4357133" y="7550824"/>
            <a:ext cx="6294024" cy="2486515"/>
          </a:xfrm>
          <a:prstGeom prst="rect">
            <a:avLst/>
          </a:prstGeom>
        </p:spPr>
        <p:txBody>
          <a:bodyPr lIns="0" tIns="0" rIns="0" bIns="0" rtlCol="0" anchor="t">
            <a:spAutoFit/>
          </a:bodyPr>
          <a:lstStyle/>
          <a:p>
            <a:pPr algn="just">
              <a:lnSpc>
                <a:spcPts val="2800"/>
              </a:lnSpc>
            </a:pPr>
            <a:r>
              <a:rPr lang="en-US" sz="2000" dirty="0">
                <a:solidFill>
                  <a:srgbClr val="645B53"/>
                </a:solidFill>
                <a:latin typeface="Questrial"/>
                <a:ea typeface="Questrial"/>
                <a:cs typeface="Questrial"/>
                <a:sym typeface="Questrial"/>
              </a:rPr>
              <a:t>The website includes a detailed catalog of flowers and bouquets, presenting each item with clear images, descriptions, and prices to help customers make informed choices. Every product features convenient add-to-cart functionality, making the shopping experience smooth and intuitive from browsing to checkout.</a:t>
            </a:r>
          </a:p>
        </p:txBody>
      </p:sp>
      <p:sp>
        <p:nvSpPr>
          <p:cNvPr id="10" name="Freeform 10"/>
          <p:cNvSpPr/>
          <p:nvPr/>
        </p:nvSpPr>
        <p:spPr>
          <a:xfrm>
            <a:off x="497858" y="8727458"/>
            <a:ext cx="530842" cy="530842"/>
          </a:xfrm>
          <a:custGeom>
            <a:avLst/>
            <a:gdLst/>
            <a:ahLst/>
            <a:cxnLst/>
            <a:rect l="l" t="t" r="r" b="b"/>
            <a:pathLst>
              <a:path w="530842" h="530842">
                <a:moveTo>
                  <a:pt x="0" y="0"/>
                </a:moveTo>
                <a:lnTo>
                  <a:pt x="530842" y="0"/>
                </a:lnTo>
                <a:lnTo>
                  <a:pt x="530842" y="530842"/>
                </a:lnTo>
                <a:lnTo>
                  <a:pt x="0" y="5308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11" name="Picture 10">
            <a:extLst>
              <a:ext uri="{FF2B5EF4-FFF2-40B4-BE49-F238E27FC236}">
                <a16:creationId xmlns:a16="http://schemas.microsoft.com/office/drawing/2014/main" id="{3393FAD8-3098-410A-BC20-B13F0C11AE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4997" y="828675"/>
            <a:ext cx="11679824" cy="6569901"/>
          </a:xfrm>
          <a:prstGeom prst="rect">
            <a:avLst/>
          </a:prstGeom>
        </p:spPr>
      </p:pic>
    </p:spTree>
    <p:extLst>
      <p:ext uri="{BB962C8B-B14F-4D97-AF65-F5344CB8AC3E}">
        <p14:creationId xmlns:p14="http://schemas.microsoft.com/office/powerpoint/2010/main" val="1586883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0C6BB"/>
        </a:solidFill>
        <a:effectLst/>
      </p:bgPr>
    </p:bg>
    <p:spTree>
      <p:nvGrpSpPr>
        <p:cNvPr id="1" name=""/>
        <p:cNvGrpSpPr/>
        <p:nvPr/>
      </p:nvGrpSpPr>
      <p:grpSpPr>
        <a:xfrm>
          <a:off x="0" y="0"/>
          <a:ext cx="0" cy="0"/>
          <a:chOff x="0" y="0"/>
          <a:chExt cx="0" cy="0"/>
        </a:xfrm>
      </p:grpSpPr>
      <p:sp>
        <p:nvSpPr>
          <p:cNvPr id="4" name="AutoShape 4"/>
          <p:cNvSpPr/>
          <p:nvPr/>
        </p:nvSpPr>
        <p:spPr>
          <a:xfrm flipV="1">
            <a:off x="8668854" y="0"/>
            <a:ext cx="0" cy="10287000"/>
          </a:xfrm>
          <a:prstGeom prst="line">
            <a:avLst/>
          </a:prstGeom>
          <a:ln w="9525" cap="flat">
            <a:solidFill>
              <a:srgbClr val="645B53"/>
            </a:solidFill>
            <a:prstDash val="solid"/>
            <a:headEnd type="none" w="sm" len="sm"/>
            <a:tailEnd type="none" w="sm" len="sm"/>
          </a:ln>
        </p:spPr>
        <p:txBody>
          <a:bodyPr/>
          <a:lstStyle/>
          <a:p>
            <a:endParaRPr lang="en-US"/>
          </a:p>
        </p:txBody>
      </p:sp>
      <p:sp>
        <p:nvSpPr>
          <p:cNvPr id="6" name="TextBox 6"/>
          <p:cNvSpPr txBox="1"/>
          <p:nvPr/>
        </p:nvSpPr>
        <p:spPr>
          <a:xfrm>
            <a:off x="8930101" y="8104858"/>
            <a:ext cx="5633717" cy="1975156"/>
          </a:xfrm>
          <a:prstGeom prst="rect">
            <a:avLst/>
          </a:prstGeom>
        </p:spPr>
        <p:txBody>
          <a:bodyPr lIns="0" tIns="0" rIns="0" bIns="0" rtlCol="0" anchor="t">
            <a:spAutoFit/>
          </a:bodyPr>
          <a:lstStyle/>
          <a:p>
            <a:pPr algn="just">
              <a:lnSpc>
                <a:spcPts val="7719"/>
              </a:lnSpc>
            </a:pPr>
            <a:r>
              <a:rPr lang="en-US" sz="7876" spc="-78" dirty="0">
                <a:solidFill>
                  <a:srgbClr val="645B53"/>
                </a:solidFill>
                <a:latin typeface="Questrial"/>
                <a:ea typeface="Questrial"/>
                <a:cs typeface="Questrial"/>
                <a:sym typeface="Questrial"/>
              </a:rPr>
              <a:t>Cart &amp; Checkout</a:t>
            </a:r>
          </a:p>
        </p:txBody>
      </p:sp>
      <p:sp>
        <p:nvSpPr>
          <p:cNvPr id="7" name="TextBox 7"/>
          <p:cNvSpPr txBox="1"/>
          <p:nvPr/>
        </p:nvSpPr>
        <p:spPr>
          <a:xfrm>
            <a:off x="2113584" y="7210615"/>
            <a:ext cx="6294024" cy="2845587"/>
          </a:xfrm>
          <a:prstGeom prst="rect">
            <a:avLst/>
          </a:prstGeom>
        </p:spPr>
        <p:txBody>
          <a:bodyPr lIns="0" tIns="0" rIns="0" bIns="0" rtlCol="0" anchor="t">
            <a:spAutoFit/>
          </a:bodyPr>
          <a:lstStyle/>
          <a:p>
            <a:pPr algn="just">
              <a:lnSpc>
                <a:spcPts val="2800"/>
              </a:lnSpc>
            </a:pPr>
            <a:r>
              <a:rPr lang="en-US" sz="2000" dirty="0">
                <a:solidFill>
                  <a:srgbClr val="645B53"/>
                </a:solidFill>
                <a:latin typeface="Questrial"/>
                <a:ea typeface="Questrial"/>
                <a:cs typeface="Questrial"/>
                <a:sym typeface="Questrial"/>
              </a:rPr>
              <a:t>The platform features a complete cart and checkout system designed for convenience and clarity. Users can easily manage their items through the shopping cart interface and proceed through a smooth, intuitive checkout flow. While the payment integration is conceptual, the system emphasizes security and reliability, ensuring a trustworthy foundation for handling future transactions.</a:t>
            </a:r>
          </a:p>
        </p:txBody>
      </p:sp>
      <p:sp>
        <p:nvSpPr>
          <p:cNvPr id="12" name="TextBox 12"/>
          <p:cNvSpPr txBox="1"/>
          <p:nvPr/>
        </p:nvSpPr>
        <p:spPr>
          <a:xfrm>
            <a:off x="-228600" y="419100"/>
            <a:ext cx="3293864" cy="261803"/>
          </a:xfrm>
          <a:prstGeom prst="rect">
            <a:avLst/>
          </a:prstGeom>
        </p:spPr>
        <p:txBody>
          <a:bodyPr lIns="0" tIns="0" rIns="0" bIns="0" rtlCol="0" anchor="t">
            <a:spAutoFit/>
          </a:bodyPr>
          <a:lstStyle/>
          <a:p>
            <a:pPr algn="r">
              <a:lnSpc>
                <a:spcPts val="2240"/>
              </a:lnSpc>
              <a:spcBef>
                <a:spcPct val="0"/>
              </a:spcBef>
            </a:pPr>
            <a:r>
              <a:rPr lang="en-US" sz="1600" spc="112" dirty="0">
                <a:solidFill>
                  <a:srgbClr val="645B53"/>
                </a:solidFill>
                <a:latin typeface="Questrial"/>
                <a:ea typeface="Questrial"/>
                <a:cs typeface="Questrial"/>
                <a:sym typeface="Questrial"/>
              </a:rPr>
              <a:t>Verde Rosa  Flower Shop</a:t>
            </a:r>
          </a:p>
        </p:txBody>
      </p:sp>
      <p:sp>
        <p:nvSpPr>
          <p:cNvPr id="13" name="Freeform 13"/>
          <p:cNvSpPr/>
          <p:nvPr/>
        </p:nvSpPr>
        <p:spPr>
          <a:xfrm>
            <a:off x="17259300" y="9258300"/>
            <a:ext cx="530842" cy="530842"/>
          </a:xfrm>
          <a:custGeom>
            <a:avLst/>
            <a:gdLst/>
            <a:ahLst/>
            <a:cxnLst/>
            <a:rect l="l" t="t" r="r" b="b"/>
            <a:pathLst>
              <a:path w="530842" h="530842">
                <a:moveTo>
                  <a:pt x="0" y="0"/>
                </a:moveTo>
                <a:lnTo>
                  <a:pt x="530842" y="0"/>
                </a:lnTo>
                <a:lnTo>
                  <a:pt x="530842" y="530842"/>
                </a:lnTo>
                <a:lnTo>
                  <a:pt x="0" y="5308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4" name="AutoShape 14"/>
          <p:cNvSpPr/>
          <p:nvPr/>
        </p:nvSpPr>
        <p:spPr>
          <a:xfrm flipH="1">
            <a:off x="-10625" y="5445214"/>
            <a:ext cx="8668854" cy="0"/>
          </a:xfrm>
          <a:prstGeom prst="line">
            <a:avLst/>
          </a:prstGeom>
          <a:ln w="9525" cap="flat">
            <a:solidFill>
              <a:srgbClr val="645B53"/>
            </a:solidFill>
            <a:prstDash val="solid"/>
            <a:headEnd type="none" w="sm" len="sm"/>
            <a:tailEnd type="none" w="sm" len="sm"/>
          </a:ln>
        </p:spPr>
        <p:txBody>
          <a:bodyPr/>
          <a:lstStyle/>
          <a:p>
            <a:endParaRPr lang="en-US"/>
          </a:p>
        </p:txBody>
      </p:sp>
      <p:pic>
        <p:nvPicPr>
          <p:cNvPr id="8" name="Picture 7">
            <a:extLst>
              <a:ext uri="{FF2B5EF4-FFF2-40B4-BE49-F238E27FC236}">
                <a16:creationId xmlns:a16="http://schemas.microsoft.com/office/drawing/2014/main" id="{4173B182-9E80-4451-87D0-E5DF4699EA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7154" y="280047"/>
            <a:ext cx="12151340" cy="6835129"/>
          </a:xfrm>
          <a:prstGeom prst="rect">
            <a:avLst/>
          </a:prstGeom>
        </p:spPr>
      </p:pic>
      <p:pic>
        <p:nvPicPr>
          <p:cNvPr id="10" name="Picture 9">
            <a:extLst>
              <a:ext uri="{FF2B5EF4-FFF2-40B4-BE49-F238E27FC236}">
                <a16:creationId xmlns:a16="http://schemas.microsoft.com/office/drawing/2014/main" id="{F863826F-4A10-4A92-B67B-6673E18336F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2336" y="1621161"/>
            <a:ext cx="7382932" cy="415289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0C6BB"/>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070A29-9DC6-49F5-A8EE-11F9F90227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6" name="TextBox 6"/>
          <p:cNvSpPr txBox="1"/>
          <p:nvPr/>
        </p:nvSpPr>
        <p:spPr>
          <a:xfrm>
            <a:off x="457200" y="2181747"/>
            <a:ext cx="5702049" cy="1692771"/>
          </a:xfrm>
          <a:prstGeom prst="rect">
            <a:avLst/>
          </a:prstGeom>
        </p:spPr>
        <p:txBody>
          <a:bodyPr lIns="0" tIns="0" rIns="0" bIns="0" rtlCol="0" anchor="t">
            <a:spAutoFit/>
          </a:bodyPr>
          <a:lstStyle/>
          <a:p>
            <a:pPr algn="ctr">
              <a:lnSpc>
                <a:spcPts val="6564"/>
              </a:lnSpc>
            </a:pPr>
            <a:r>
              <a:rPr lang="en-US" sz="6698" spc="-66" dirty="0">
                <a:solidFill>
                  <a:schemeClr val="bg1"/>
                </a:solidFill>
                <a:latin typeface="Questrial"/>
                <a:ea typeface="Questrial"/>
                <a:cs typeface="Questrial"/>
                <a:sym typeface="Questrial"/>
              </a:rPr>
              <a:t>Login &amp; User Accounts</a:t>
            </a:r>
          </a:p>
        </p:txBody>
      </p:sp>
      <p:sp>
        <p:nvSpPr>
          <p:cNvPr id="8" name="TextBox 8"/>
          <p:cNvSpPr txBox="1"/>
          <p:nvPr/>
        </p:nvSpPr>
        <p:spPr>
          <a:xfrm>
            <a:off x="13599275" y="1579768"/>
            <a:ext cx="3398424" cy="3563732"/>
          </a:xfrm>
          <a:prstGeom prst="rect">
            <a:avLst/>
          </a:prstGeom>
        </p:spPr>
        <p:txBody>
          <a:bodyPr wrap="square" lIns="0" tIns="0" rIns="0" bIns="0" rtlCol="0" anchor="t">
            <a:spAutoFit/>
          </a:bodyPr>
          <a:lstStyle/>
          <a:p>
            <a:pPr algn="ctr">
              <a:lnSpc>
                <a:spcPts val="2800"/>
              </a:lnSpc>
            </a:pPr>
            <a:r>
              <a:rPr lang="en-US" sz="2000" dirty="0">
                <a:solidFill>
                  <a:schemeClr val="bg1"/>
                </a:solidFill>
                <a:latin typeface="Questrial"/>
                <a:ea typeface="Questrial"/>
                <a:cs typeface="Questrial"/>
                <a:sym typeface="Questrial"/>
              </a:rPr>
              <a:t>The website provides secure login for returning users, allowing access through an email or username and password. This personalized system offers features like saved carts and order histories, while strong data protection ensures user privacy and security.</a:t>
            </a:r>
          </a:p>
        </p:txBody>
      </p:sp>
      <p:sp>
        <p:nvSpPr>
          <p:cNvPr id="10" name="Freeform 10"/>
          <p:cNvSpPr/>
          <p:nvPr/>
        </p:nvSpPr>
        <p:spPr>
          <a:xfrm>
            <a:off x="17259300" y="9258300"/>
            <a:ext cx="530842" cy="530842"/>
          </a:xfrm>
          <a:custGeom>
            <a:avLst/>
            <a:gdLst/>
            <a:ahLst/>
            <a:cxnLst/>
            <a:rect l="l" t="t" r="r" b="b"/>
            <a:pathLst>
              <a:path w="530842" h="530842">
                <a:moveTo>
                  <a:pt x="0" y="0"/>
                </a:moveTo>
                <a:lnTo>
                  <a:pt x="530842" y="0"/>
                </a:lnTo>
                <a:lnTo>
                  <a:pt x="530842" y="530842"/>
                </a:lnTo>
                <a:lnTo>
                  <a:pt x="0" y="5308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AutoShape 11"/>
          <p:cNvSpPr/>
          <p:nvPr/>
        </p:nvSpPr>
        <p:spPr>
          <a:xfrm flipH="1">
            <a:off x="0" y="4980670"/>
            <a:ext cx="18288000" cy="0"/>
          </a:xfrm>
          <a:prstGeom prst="line">
            <a:avLst/>
          </a:prstGeom>
          <a:ln w="9525" cap="flat">
            <a:solidFill>
              <a:srgbClr val="645B53"/>
            </a:solidFill>
            <a:prstDash val="solid"/>
            <a:headEnd type="none" w="sm" len="sm"/>
            <a:tailEnd type="none" w="sm" len="sm"/>
          </a:ln>
        </p:spPr>
        <p:txBody>
          <a:bodyPr/>
          <a:lstStyle/>
          <a:p>
            <a:endParaRPr lang="en-US"/>
          </a:p>
        </p:txBody>
      </p:sp>
      <p:sp>
        <p:nvSpPr>
          <p:cNvPr id="12" name="AutoShape 12"/>
          <p:cNvSpPr/>
          <p:nvPr/>
        </p:nvSpPr>
        <p:spPr>
          <a:xfrm flipV="1">
            <a:off x="9139238" y="0"/>
            <a:ext cx="0" cy="10287000"/>
          </a:xfrm>
          <a:prstGeom prst="line">
            <a:avLst/>
          </a:prstGeom>
          <a:ln w="9525" cap="flat">
            <a:solidFill>
              <a:srgbClr val="645B53"/>
            </a:solidFill>
            <a:prstDash val="solid"/>
            <a:headEnd type="none" w="sm" len="sm"/>
            <a:tailEnd type="none" w="sm" len="sm"/>
          </a:ln>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0C6BB"/>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357222-B7D6-47CB-974B-3CEB59FE4A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Freeform 10"/>
          <p:cNvSpPr/>
          <p:nvPr/>
        </p:nvSpPr>
        <p:spPr>
          <a:xfrm>
            <a:off x="17259300" y="9258300"/>
            <a:ext cx="530842" cy="530842"/>
          </a:xfrm>
          <a:custGeom>
            <a:avLst/>
            <a:gdLst/>
            <a:ahLst/>
            <a:cxnLst/>
            <a:rect l="l" t="t" r="r" b="b"/>
            <a:pathLst>
              <a:path w="530842" h="530842">
                <a:moveTo>
                  <a:pt x="0" y="0"/>
                </a:moveTo>
                <a:lnTo>
                  <a:pt x="530842" y="0"/>
                </a:lnTo>
                <a:lnTo>
                  <a:pt x="530842" y="530842"/>
                </a:lnTo>
                <a:lnTo>
                  <a:pt x="0" y="5308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AutoShape 11"/>
          <p:cNvSpPr/>
          <p:nvPr/>
        </p:nvSpPr>
        <p:spPr>
          <a:xfrm flipH="1">
            <a:off x="0" y="4980670"/>
            <a:ext cx="18288000" cy="0"/>
          </a:xfrm>
          <a:prstGeom prst="line">
            <a:avLst/>
          </a:prstGeom>
          <a:ln w="9525" cap="flat">
            <a:solidFill>
              <a:srgbClr val="645B53"/>
            </a:solidFill>
            <a:prstDash val="solid"/>
            <a:headEnd type="none" w="sm" len="sm"/>
            <a:tailEnd type="none" w="sm" len="sm"/>
          </a:ln>
        </p:spPr>
        <p:txBody>
          <a:bodyPr/>
          <a:lstStyle/>
          <a:p>
            <a:endParaRPr lang="en-US"/>
          </a:p>
        </p:txBody>
      </p:sp>
      <p:sp>
        <p:nvSpPr>
          <p:cNvPr id="12" name="AutoShape 12"/>
          <p:cNvSpPr/>
          <p:nvPr/>
        </p:nvSpPr>
        <p:spPr>
          <a:xfrm flipV="1">
            <a:off x="9139238" y="0"/>
            <a:ext cx="0" cy="10287000"/>
          </a:xfrm>
          <a:prstGeom prst="line">
            <a:avLst/>
          </a:prstGeom>
          <a:ln w="9525" cap="flat">
            <a:solidFill>
              <a:srgbClr val="645B53"/>
            </a:solidFill>
            <a:prstDash val="solid"/>
            <a:headEnd type="none" w="sm" len="sm"/>
            <a:tailEnd type="none" w="sm" len="sm"/>
          </a:ln>
        </p:spPr>
        <p:txBody>
          <a:bodyPr/>
          <a:lstStyle/>
          <a:p>
            <a:endParaRPr lang="en-US"/>
          </a:p>
        </p:txBody>
      </p:sp>
      <p:sp>
        <p:nvSpPr>
          <p:cNvPr id="9" name="TextBox 7">
            <a:extLst>
              <a:ext uri="{FF2B5EF4-FFF2-40B4-BE49-F238E27FC236}">
                <a16:creationId xmlns:a16="http://schemas.microsoft.com/office/drawing/2014/main" id="{9A7FE4C6-292E-4E14-B4CB-04A4AFB66205}"/>
              </a:ext>
            </a:extLst>
          </p:cNvPr>
          <p:cNvSpPr txBox="1"/>
          <p:nvPr/>
        </p:nvSpPr>
        <p:spPr>
          <a:xfrm>
            <a:off x="12268200" y="1643949"/>
            <a:ext cx="5702049" cy="846386"/>
          </a:xfrm>
          <a:prstGeom prst="rect">
            <a:avLst/>
          </a:prstGeom>
        </p:spPr>
        <p:txBody>
          <a:bodyPr lIns="0" tIns="0" rIns="0" bIns="0" rtlCol="0" anchor="t">
            <a:spAutoFit/>
          </a:bodyPr>
          <a:lstStyle/>
          <a:p>
            <a:pPr algn="ctr">
              <a:lnSpc>
                <a:spcPts val="6564"/>
              </a:lnSpc>
            </a:pPr>
            <a:r>
              <a:rPr lang="en-US" sz="6698" spc="-66" dirty="0">
                <a:solidFill>
                  <a:schemeClr val="bg1"/>
                </a:solidFill>
                <a:latin typeface="Questrial"/>
                <a:ea typeface="Questrial"/>
                <a:cs typeface="Questrial"/>
                <a:sym typeface="Questrial"/>
              </a:rPr>
              <a:t>Register</a:t>
            </a:r>
          </a:p>
        </p:txBody>
      </p:sp>
      <p:sp>
        <p:nvSpPr>
          <p:cNvPr id="13" name="TextBox 9">
            <a:extLst>
              <a:ext uri="{FF2B5EF4-FFF2-40B4-BE49-F238E27FC236}">
                <a16:creationId xmlns:a16="http://schemas.microsoft.com/office/drawing/2014/main" id="{BEB06D4E-6007-4A52-BEF0-4F901AE392B2}"/>
              </a:ext>
            </a:extLst>
          </p:cNvPr>
          <p:cNvSpPr txBox="1"/>
          <p:nvPr/>
        </p:nvSpPr>
        <p:spPr>
          <a:xfrm>
            <a:off x="685800" y="6706709"/>
            <a:ext cx="4258386" cy="2845587"/>
          </a:xfrm>
          <a:prstGeom prst="rect">
            <a:avLst/>
          </a:prstGeom>
        </p:spPr>
        <p:txBody>
          <a:bodyPr wrap="square" lIns="0" tIns="0" rIns="0" bIns="0" rtlCol="0" anchor="t">
            <a:spAutoFit/>
          </a:bodyPr>
          <a:lstStyle/>
          <a:p>
            <a:pPr algn="ctr">
              <a:lnSpc>
                <a:spcPts val="2800"/>
              </a:lnSpc>
            </a:pPr>
            <a:r>
              <a:rPr lang="en-US" sz="2000" dirty="0">
                <a:solidFill>
                  <a:schemeClr val="bg1"/>
                </a:solidFill>
                <a:latin typeface="Questrial"/>
                <a:ea typeface="Questrial"/>
                <a:cs typeface="Questrial"/>
                <a:sym typeface="Questrial"/>
              </a:rPr>
              <a:t>The website offers a simple sign-up process for new users, collecting basic information such as name, email, and password. This creates a personal account linked to their orders, laying the foundation for future features like a loyalty program and delivery tracking.</a:t>
            </a:r>
          </a:p>
        </p:txBody>
      </p:sp>
    </p:spTree>
    <p:extLst>
      <p:ext uri="{BB962C8B-B14F-4D97-AF65-F5344CB8AC3E}">
        <p14:creationId xmlns:p14="http://schemas.microsoft.com/office/powerpoint/2010/main" val="3114978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0C6BB"/>
        </a:solidFill>
        <a:effectLst/>
      </p:bgPr>
    </p:bg>
    <p:spTree>
      <p:nvGrpSpPr>
        <p:cNvPr id="1" name=""/>
        <p:cNvGrpSpPr/>
        <p:nvPr/>
      </p:nvGrpSpPr>
      <p:grpSpPr>
        <a:xfrm>
          <a:off x="0" y="0"/>
          <a:ext cx="0" cy="0"/>
          <a:chOff x="0" y="0"/>
          <a:chExt cx="0" cy="0"/>
        </a:xfrm>
      </p:grpSpPr>
      <p:sp>
        <p:nvSpPr>
          <p:cNvPr id="4" name="AutoShape 4"/>
          <p:cNvSpPr/>
          <p:nvPr/>
        </p:nvSpPr>
        <p:spPr>
          <a:xfrm flipV="1">
            <a:off x="8668854" y="0"/>
            <a:ext cx="0" cy="10287000"/>
          </a:xfrm>
          <a:prstGeom prst="line">
            <a:avLst/>
          </a:prstGeom>
          <a:ln w="9525" cap="flat">
            <a:solidFill>
              <a:srgbClr val="645B53"/>
            </a:solidFill>
            <a:prstDash val="solid"/>
            <a:headEnd type="none" w="sm" len="sm"/>
            <a:tailEnd type="none" w="sm" len="sm"/>
          </a:ln>
        </p:spPr>
        <p:txBody>
          <a:bodyPr/>
          <a:lstStyle/>
          <a:p>
            <a:endParaRPr lang="en-US"/>
          </a:p>
        </p:txBody>
      </p:sp>
      <p:sp>
        <p:nvSpPr>
          <p:cNvPr id="5" name="Freeform 5"/>
          <p:cNvSpPr/>
          <p:nvPr/>
        </p:nvSpPr>
        <p:spPr>
          <a:xfrm>
            <a:off x="17259300" y="9258300"/>
            <a:ext cx="530842" cy="530842"/>
          </a:xfrm>
          <a:custGeom>
            <a:avLst/>
            <a:gdLst/>
            <a:ahLst/>
            <a:cxnLst/>
            <a:rect l="l" t="t" r="r" b="b"/>
            <a:pathLst>
              <a:path w="530842" h="530842">
                <a:moveTo>
                  <a:pt x="0" y="0"/>
                </a:moveTo>
                <a:lnTo>
                  <a:pt x="530842" y="0"/>
                </a:lnTo>
                <a:lnTo>
                  <a:pt x="530842" y="530842"/>
                </a:lnTo>
                <a:lnTo>
                  <a:pt x="0" y="5308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AutoShape 6"/>
          <p:cNvSpPr/>
          <p:nvPr/>
        </p:nvSpPr>
        <p:spPr>
          <a:xfrm flipH="1">
            <a:off x="-10625" y="5445214"/>
            <a:ext cx="8668854" cy="0"/>
          </a:xfrm>
          <a:prstGeom prst="line">
            <a:avLst/>
          </a:prstGeom>
          <a:ln w="9525" cap="flat">
            <a:solidFill>
              <a:srgbClr val="645B53"/>
            </a:solidFill>
            <a:prstDash val="solid"/>
            <a:headEnd type="none" w="sm" len="sm"/>
            <a:tailEnd type="none" w="sm" len="sm"/>
          </a:ln>
        </p:spPr>
        <p:txBody>
          <a:bodyPr/>
          <a:lstStyle/>
          <a:p>
            <a:endParaRPr lang="en-US"/>
          </a:p>
        </p:txBody>
      </p:sp>
      <p:sp>
        <p:nvSpPr>
          <p:cNvPr id="8" name="TextBox 8"/>
          <p:cNvSpPr txBox="1"/>
          <p:nvPr/>
        </p:nvSpPr>
        <p:spPr>
          <a:xfrm>
            <a:off x="990600" y="6368722"/>
            <a:ext cx="6511442" cy="1975156"/>
          </a:xfrm>
          <a:prstGeom prst="rect">
            <a:avLst/>
          </a:prstGeom>
        </p:spPr>
        <p:txBody>
          <a:bodyPr lIns="0" tIns="0" rIns="0" bIns="0" rtlCol="0" anchor="t">
            <a:spAutoFit/>
          </a:bodyPr>
          <a:lstStyle/>
          <a:p>
            <a:pPr algn="l">
              <a:lnSpc>
                <a:spcPts val="7719"/>
              </a:lnSpc>
            </a:pPr>
            <a:r>
              <a:rPr lang="en-US" sz="7876" spc="-78" dirty="0">
                <a:solidFill>
                  <a:srgbClr val="645B53"/>
                </a:solidFill>
                <a:latin typeface="Questrial"/>
                <a:ea typeface="Questrial"/>
                <a:cs typeface="Questrial"/>
                <a:sym typeface="Questrial"/>
              </a:rPr>
              <a:t>Sustainability Page</a:t>
            </a:r>
          </a:p>
        </p:txBody>
      </p:sp>
      <p:sp>
        <p:nvSpPr>
          <p:cNvPr id="9" name="TextBox 9"/>
          <p:cNvSpPr txBox="1"/>
          <p:nvPr/>
        </p:nvSpPr>
        <p:spPr>
          <a:xfrm>
            <a:off x="10210800" y="4151640"/>
            <a:ext cx="6294024" cy="3204660"/>
          </a:xfrm>
          <a:prstGeom prst="rect">
            <a:avLst/>
          </a:prstGeom>
        </p:spPr>
        <p:txBody>
          <a:bodyPr lIns="0" tIns="0" rIns="0" bIns="0" rtlCol="0" anchor="t">
            <a:spAutoFit/>
          </a:bodyPr>
          <a:lstStyle/>
          <a:p>
            <a:pPr algn="just">
              <a:lnSpc>
                <a:spcPts val="2800"/>
              </a:lnSpc>
            </a:pPr>
            <a:r>
              <a:rPr lang="en-US" sz="2000" dirty="0">
                <a:solidFill>
                  <a:srgbClr val="645B53"/>
                </a:solidFill>
                <a:latin typeface="Questrial"/>
                <a:ea typeface="Questrial"/>
                <a:cs typeface="Questrial"/>
                <a:sym typeface="Questrial"/>
              </a:rPr>
              <a:t>The website features a dedicated Sustainability page where users can contribute to planting trees, supporting global reforestation efforts. It includes a live counter showing the total number of trees planted worldwide, highlighting the community’s impact. Through API integration, the page provides information on green areas and carbon footprints, connecting the beauty of flowers with environmental responsibility and raising awareness about sustainable practices.</a:t>
            </a:r>
          </a:p>
        </p:txBody>
      </p:sp>
      <p:sp>
        <p:nvSpPr>
          <p:cNvPr id="14" name="TextBox 14"/>
          <p:cNvSpPr txBox="1"/>
          <p:nvPr/>
        </p:nvSpPr>
        <p:spPr>
          <a:xfrm>
            <a:off x="13965436" y="755015"/>
            <a:ext cx="3293864" cy="261803"/>
          </a:xfrm>
          <a:prstGeom prst="rect">
            <a:avLst/>
          </a:prstGeom>
        </p:spPr>
        <p:txBody>
          <a:bodyPr lIns="0" tIns="0" rIns="0" bIns="0" rtlCol="0" anchor="t">
            <a:spAutoFit/>
          </a:bodyPr>
          <a:lstStyle/>
          <a:p>
            <a:pPr algn="r">
              <a:lnSpc>
                <a:spcPts val="2240"/>
              </a:lnSpc>
              <a:spcBef>
                <a:spcPct val="0"/>
              </a:spcBef>
            </a:pPr>
            <a:r>
              <a:rPr lang="en-US" sz="1600" spc="112" dirty="0">
                <a:solidFill>
                  <a:srgbClr val="645B53"/>
                </a:solidFill>
                <a:latin typeface="Questrial"/>
                <a:ea typeface="Questrial"/>
                <a:cs typeface="Questrial"/>
                <a:sym typeface="Questrial"/>
              </a:rPr>
              <a:t>Verde Rose  Flower Shop</a:t>
            </a:r>
          </a:p>
        </p:txBody>
      </p:sp>
      <p:pic>
        <p:nvPicPr>
          <p:cNvPr id="10" name="Picture 9">
            <a:extLst>
              <a:ext uri="{FF2B5EF4-FFF2-40B4-BE49-F238E27FC236}">
                <a16:creationId xmlns:a16="http://schemas.microsoft.com/office/drawing/2014/main" id="{4038732D-8F0F-45DF-9125-12F3ABDDA3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687" y="301720"/>
            <a:ext cx="9143989" cy="514349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0C6BB"/>
        </a:solidFill>
        <a:effectLst/>
      </p:bgPr>
    </p:bg>
    <p:spTree>
      <p:nvGrpSpPr>
        <p:cNvPr id="1" name=""/>
        <p:cNvGrpSpPr/>
        <p:nvPr/>
      </p:nvGrpSpPr>
      <p:grpSpPr>
        <a:xfrm>
          <a:off x="0" y="0"/>
          <a:ext cx="0" cy="0"/>
          <a:chOff x="0" y="0"/>
          <a:chExt cx="0" cy="0"/>
        </a:xfrm>
      </p:grpSpPr>
      <p:sp>
        <p:nvSpPr>
          <p:cNvPr id="8" name="AutoShape 8"/>
          <p:cNvSpPr/>
          <p:nvPr/>
        </p:nvSpPr>
        <p:spPr>
          <a:xfrm flipV="1">
            <a:off x="6108048" y="0"/>
            <a:ext cx="0" cy="10287000"/>
          </a:xfrm>
          <a:prstGeom prst="line">
            <a:avLst/>
          </a:prstGeom>
          <a:ln w="9525" cap="flat">
            <a:solidFill>
              <a:srgbClr val="645B53"/>
            </a:solidFill>
            <a:prstDash val="solid"/>
            <a:headEnd type="none" w="sm" len="sm"/>
            <a:tailEnd type="none" w="sm" len="sm"/>
          </a:ln>
        </p:spPr>
        <p:txBody>
          <a:bodyPr/>
          <a:lstStyle/>
          <a:p>
            <a:endParaRPr lang="en-US"/>
          </a:p>
        </p:txBody>
      </p:sp>
      <p:sp>
        <p:nvSpPr>
          <p:cNvPr id="9" name="AutoShape 9"/>
          <p:cNvSpPr/>
          <p:nvPr/>
        </p:nvSpPr>
        <p:spPr>
          <a:xfrm flipV="1">
            <a:off x="12189386" y="0"/>
            <a:ext cx="0" cy="10287000"/>
          </a:xfrm>
          <a:prstGeom prst="line">
            <a:avLst/>
          </a:prstGeom>
          <a:ln w="9525" cap="flat">
            <a:solidFill>
              <a:srgbClr val="645B53"/>
            </a:solidFill>
            <a:prstDash val="solid"/>
            <a:headEnd type="none" w="sm" len="sm"/>
            <a:tailEnd type="none" w="sm" len="sm"/>
          </a:ln>
        </p:spPr>
        <p:txBody>
          <a:bodyPr/>
          <a:lstStyle/>
          <a:p>
            <a:endParaRPr lang="en-US"/>
          </a:p>
        </p:txBody>
      </p:sp>
      <p:sp>
        <p:nvSpPr>
          <p:cNvPr id="10" name="TextBox 10"/>
          <p:cNvSpPr txBox="1"/>
          <p:nvPr/>
        </p:nvSpPr>
        <p:spPr>
          <a:xfrm>
            <a:off x="871291" y="350929"/>
            <a:ext cx="4359331" cy="398571"/>
          </a:xfrm>
          <a:prstGeom prst="rect">
            <a:avLst/>
          </a:prstGeom>
        </p:spPr>
        <p:txBody>
          <a:bodyPr lIns="0" tIns="0" rIns="0" bIns="0" rtlCol="0" anchor="t">
            <a:spAutoFit/>
          </a:bodyPr>
          <a:lstStyle/>
          <a:p>
            <a:pPr algn="l">
              <a:lnSpc>
                <a:spcPts val="3136"/>
              </a:lnSpc>
            </a:pPr>
            <a:r>
              <a:rPr lang="en-US" sz="3200" spc="-32" dirty="0">
                <a:solidFill>
                  <a:srgbClr val="645B53"/>
                </a:solidFill>
                <a:latin typeface="Questrial"/>
                <a:ea typeface="Questrial"/>
                <a:cs typeface="Questrial"/>
                <a:sym typeface="Questrial"/>
              </a:rPr>
              <a:t>Theme &amp; Colors</a:t>
            </a:r>
          </a:p>
        </p:txBody>
      </p:sp>
      <p:sp>
        <p:nvSpPr>
          <p:cNvPr id="11" name="TextBox 11"/>
          <p:cNvSpPr txBox="1"/>
          <p:nvPr/>
        </p:nvSpPr>
        <p:spPr>
          <a:xfrm>
            <a:off x="871291" y="954262"/>
            <a:ext cx="4359331" cy="691151"/>
          </a:xfrm>
          <a:prstGeom prst="rect">
            <a:avLst/>
          </a:prstGeom>
        </p:spPr>
        <p:txBody>
          <a:bodyPr lIns="0" tIns="0" rIns="0" bIns="0" rtlCol="0" anchor="t">
            <a:spAutoFit/>
          </a:bodyPr>
          <a:lstStyle/>
          <a:p>
            <a:pPr algn="just">
              <a:lnSpc>
                <a:spcPts val="2800"/>
              </a:lnSpc>
            </a:pPr>
            <a:r>
              <a:rPr lang="en-US" sz="2000" dirty="0">
                <a:solidFill>
                  <a:srgbClr val="645B53"/>
                </a:solidFill>
                <a:latin typeface="Questrial"/>
                <a:ea typeface="Questrial"/>
                <a:cs typeface="Questrial"/>
                <a:sym typeface="Questrial"/>
              </a:rPr>
              <a:t>Elegant, soft tones to reflect floral identity with the video background.</a:t>
            </a:r>
          </a:p>
        </p:txBody>
      </p:sp>
      <p:sp>
        <p:nvSpPr>
          <p:cNvPr id="12" name="TextBox 12"/>
          <p:cNvSpPr txBox="1"/>
          <p:nvPr/>
        </p:nvSpPr>
        <p:spPr>
          <a:xfrm>
            <a:off x="6455711" y="5200650"/>
            <a:ext cx="4359331" cy="398571"/>
          </a:xfrm>
          <a:prstGeom prst="rect">
            <a:avLst/>
          </a:prstGeom>
        </p:spPr>
        <p:txBody>
          <a:bodyPr lIns="0" tIns="0" rIns="0" bIns="0" rtlCol="0" anchor="t">
            <a:spAutoFit/>
          </a:bodyPr>
          <a:lstStyle/>
          <a:p>
            <a:pPr algn="l">
              <a:lnSpc>
                <a:spcPts val="3136"/>
              </a:lnSpc>
            </a:pPr>
            <a:r>
              <a:rPr lang="en-US" sz="3200" spc="-32" dirty="0">
                <a:solidFill>
                  <a:srgbClr val="645B53"/>
                </a:solidFill>
                <a:latin typeface="Questrial"/>
                <a:ea typeface="Questrial"/>
                <a:cs typeface="Questrial"/>
                <a:sym typeface="Questrial"/>
              </a:rPr>
              <a:t>Typography</a:t>
            </a:r>
          </a:p>
        </p:txBody>
      </p:sp>
      <p:sp>
        <p:nvSpPr>
          <p:cNvPr id="13" name="TextBox 13"/>
          <p:cNvSpPr txBox="1"/>
          <p:nvPr/>
        </p:nvSpPr>
        <p:spPr>
          <a:xfrm>
            <a:off x="6455711" y="5803983"/>
            <a:ext cx="4359331" cy="1768369"/>
          </a:xfrm>
          <a:prstGeom prst="rect">
            <a:avLst/>
          </a:prstGeom>
        </p:spPr>
        <p:txBody>
          <a:bodyPr lIns="0" tIns="0" rIns="0" bIns="0" rtlCol="0" anchor="t">
            <a:spAutoFit/>
          </a:bodyPr>
          <a:lstStyle/>
          <a:p>
            <a:pPr algn="just">
              <a:lnSpc>
                <a:spcPts val="2800"/>
              </a:lnSpc>
            </a:pPr>
            <a:r>
              <a:rPr lang="en-US" sz="2000" dirty="0">
                <a:solidFill>
                  <a:srgbClr val="645B53"/>
                </a:solidFill>
                <a:latin typeface="Questrial"/>
                <a:ea typeface="Questrial"/>
                <a:cs typeface="Questrial"/>
                <a:sym typeface="Questrial"/>
              </a:rPr>
              <a:t>The website uses clean, modern fonts to ensure readability, while carefully balanced decorative accents reinforce the brand’s identity and add visual interest.</a:t>
            </a:r>
          </a:p>
        </p:txBody>
      </p:sp>
      <p:sp>
        <p:nvSpPr>
          <p:cNvPr id="14" name="TextBox 14"/>
          <p:cNvSpPr txBox="1"/>
          <p:nvPr/>
        </p:nvSpPr>
        <p:spPr>
          <a:xfrm>
            <a:off x="12537048" y="1085850"/>
            <a:ext cx="4359331" cy="398571"/>
          </a:xfrm>
          <a:prstGeom prst="rect">
            <a:avLst/>
          </a:prstGeom>
        </p:spPr>
        <p:txBody>
          <a:bodyPr lIns="0" tIns="0" rIns="0" bIns="0" rtlCol="0" anchor="t">
            <a:spAutoFit/>
          </a:bodyPr>
          <a:lstStyle/>
          <a:p>
            <a:pPr algn="l">
              <a:lnSpc>
                <a:spcPts val="3136"/>
              </a:lnSpc>
            </a:pPr>
            <a:r>
              <a:rPr lang="en-US" sz="3200" spc="-32" dirty="0">
                <a:solidFill>
                  <a:srgbClr val="645B53"/>
                </a:solidFill>
                <a:latin typeface="Questrial"/>
                <a:ea typeface="Questrial"/>
                <a:cs typeface="Questrial"/>
                <a:sym typeface="Questrial"/>
              </a:rPr>
              <a:t>Layout</a:t>
            </a:r>
          </a:p>
        </p:txBody>
      </p:sp>
      <p:sp>
        <p:nvSpPr>
          <p:cNvPr id="15" name="TextBox 15"/>
          <p:cNvSpPr txBox="1"/>
          <p:nvPr/>
        </p:nvSpPr>
        <p:spPr>
          <a:xfrm>
            <a:off x="12537048" y="1689183"/>
            <a:ext cx="4359331" cy="2127442"/>
          </a:xfrm>
          <a:prstGeom prst="rect">
            <a:avLst/>
          </a:prstGeom>
        </p:spPr>
        <p:txBody>
          <a:bodyPr lIns="0" tIns="0" rIns="0" bIns="0" rtlCol="0" anchor="t">
            <a:spAutoFit/>
          </a:bodyPr>
          <a:lstStyle/>
          <a:p>
            <a:pPr algn="just">
              <a:lnSpc>
                <a:spcPts val="2800"/>
              </a:lnSpc>
            </a:pPr>
            <a:r>
              <a:rPr lang="en-US" sz="2000" dirty="0">
                <a:solidFill>
                  <a:srgbClr val="645B53"/>
                </a:solidFill>
                <a:latin typeface="Questrial"/>
                <a:ea typeface="Questrial"/>
                <a:cs typeface="Questrial"/>
                <a:sym typeface="Questrial"/>
              </a:rPr>
              <a:t>The website features a responsive design that adapts seamlessly to both desktop and mobile devices, paired with simple and intuitive navigation to provide a smooth and user-friendly browsing experience.</a:t>
            </a:r>
          </a:p>
        </p:txBody>
      </p:sp>
      <p:sp>
        <p:nvSpPr>
          <p:cNvPr id="16" name="TextBox 16"/>
          <p:cNvSpPr txBox="1"/>
          <p:nvPr/>
        </p:nvSpPr>
        <p:spPr>
          <a:xfrm>
            <a:off x="7689662" y="7957675"/>
            <a:ext cx="4144453" cy="1975156"/>
          </a:xfrm>
          <a:prstGeom prst="rect">
            <a:avLst/>
          </a:prstGeom>
        </p:spPr>
        <p:txBody>
          <a:bodyPr lIns="0" tIns="0" rIns="0" bIns="0" rtlCol="0" anchor="t">
            <a:spAutoFit/>
          </a:bodyPr>
          <a:lstStyle/>
          <a:p>
            <a:pPr algn="r">
              <a:lnSpc>
                <a:spcPts val="7719"/>
              </a:lnSpc>
            </a:pPr>
            <a:r>
              <a:rPr lang="en-US" sz="7876" spc="-78" dirty="0">
                <a:solidFill>
                  <a:srgbClr val="645B53"/>
                </a:solidFill>
                <a:latin typeface="Questrial"/>
                <a:ea typeface="Questrial"/>
                <a:cs typeface="Questrial"/>
                <a:sym typeface="Questrial"/>
              </a:rPr>
              <a:t>Design Concept</a:t>
            </a:r>
          </a:p>
        </p:txBody>
      </p:sp>
      <p:sp>
        <p:nvSpPr>
          <p:cNvPr id="17" name="TextBox 13">
            <a:extLst>
              <a:ext uri="{FF2B5EF4-FFF2-40B4-BE49-F238E27FC236}">
                <a16:creationId xmlns:a16="http://schemas.microsoft.com/office/drawing/2014/main" id="{E6424224-AB27-BD5D-8625-B63AF03356AD}"/>
              </a:ext>
            </a:extLst>
          </p:cNvPr>
          <p:cNvSpPr txBox="1"/>
          <p:nvPr/>
        </p:nvSpPr>
        <p:spPr>
          <a:xfrm>
            <a:off x="871290" y="2638847"/>
            <a:ext cx="4359331" cy="2845587"/>
          </a:xfrm>
          <a:prstGeom prst="rect">
            <a:avLst/>
          </a:prstGeom>
        </p:spPr>
        <p:txBody>
          <a:bodyPr lIns="0" tIns="0" rIns="0" bIns="0" rtlCol="0" anchor="t">
            <a:spAutoFit/>
          </a:bodyPr>
          <a:lstStyle/>
          <a:p>
            <a:pPr algn="just">
              <a:lnSpc>
                <a:spcPts val="2800"/>
              </a:lnSpc>
            </a:pPr>
            <a:r>
              <a:rPr lang="en-US" sz="2000" dirty="0">
                <a:solidFill>
                  <a:srgbClr val="645B53"/>
                </a:solidFill>
                <a:latin typeface="Questrial"/>
                <a:ea typeface="Questrial"/>
                <a:cs typeface="Questrial"/>
                <a:sym typeface="Questrial"/>
              </a:rPr>
              <a:t>The website incorporates a glass-blurred SVG filter on various elements, creating a frosted-glass effect that adds depth and a modern aesthetic. This design choice also enhances contrast between the background and content, making the interface visually appealing and easier to read.</a:t>
            </a:r>
          </a:p>
        </p:txBody>
      </p:sp>
      <p:sp>
        <p:nvSpPr>
          <p:cNvPr id="18" name="TextBox 10">
            <a:extLst>
              <a:ext uri="{FF2B5EF4-FFF2-40B4-BE49-F238E27FC236}">
                <a16:creationId xmlns:a16="http://schemas.microsoft.com/office/drawing/2014/main" id="{2DCA58A1-A338-403C-CDF9-D8FA38997B70}"/>
              </a:ext>
            </a:extLst>
          </p:cNvPr>
          <p:cNvSpPr txBox="1"/>
          <p:nvPr/>
        </p:nvSpPr>
        <p:spPr>
          <a:xfrm>
            <a:off x="904136" y="2031242"/>
            <a:ext cx="4359331" cy="398571"/>
          </a:xfrm>
          <a:prstGeom prst="rect">
            <a:avLst/>
          </a:prstGeom>
        </p:spPr>
        <p:txBody>
          <a:bodyPr lIns="0" tIns="0" rIns="0" bIns="0" rtlCol="0" anchor="t">
            <a:spAutoFit/>
          </a:bodyPr>
          <a:lstStyle/>
          <a:p>
            <a:pPr algn="l">
              <a:lnSpc>
                <a:spcPts val="3136"/>
              </a:lnSpc>
            </a:pPr>
            <a:r>
              <a:rPr lang="en-US" sz="3200" spc="-32" dirty="0">
                <a:solidFill>
                  <a:srgbClr val="645B53"/>
                </a:solidFill>
                <a:latin typeface="Questrial"/>
                <a:ea typeface="Questrial"/>
                <a:cs typeface="Questrial"/>
                <a:sym typeface="Questrial"/>
              </a:rPr>
              <a:t>Visual Effects</a:t>
            </a:r>
          </a:p>
        </p:txBody>
      </p:sp>
      <p:pic>
        <p:nvPicPr>
          <p:cNvPr id="20" name="Picture 19">
            <a:extLst>
              <a:ext uri="{FF2B5EF4-FFF2-40B4-BE49-F238E27FC236}">
                <a16:creationId xmlns:a16="http://schemas.microsoft.com/office/drawing/2014/main" id="{C399350C-25F3-4675-8B4F-451FA96451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086" y="6349001"/>
            <a:ext cx="5486400" cy="3086100"/>
          </a:xfrm>
          <a:prstGeom prst="rect">
            <a:avLst/>
          </a:prstGeom>
        </p:spPr>
      </p:pic>
      <p:pic>
        <p:nvPicPr>
          <p:cNvPr id="22" name="Picture 21">
            <a:extLst>
              <a:ext uri="{FF2B5EF4-FFF2-40B4-BE49-F238E27FC236}">
                <a16:creationId xmlns:a16="http://schemas.microsoft.com/office/drawing/2014/main" id="{AB107DF2-AE65-4C1B-B394-359E86BAFE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99581" y="903662"/>
            <a:ext cx="5088837" cy="2862471"/>
          </a:xfrm>
          <a:prstGeom prst="rect">
            <a:avLst/>
          </a:prstGeom>
        </p:spPr>
      </p:pic>
      <p:pic>
        <p:nvPicPr>
          <p:cNvPr id="24" name="Picture 23">
            <a:extLst>
              <a:ext uri="{FF2B5EF4-FFF2-40B4-BE49-F238E27FC236}">
                <a16:creationId xmlns:a16="http://schemas.microsoft.com/office/drawing/2014/main" id="{D80CB36A-5C6B-4655-A838-2F04DC150E8A}"/>
              </a:ext>
            </a:extLst>
          </p:cNvPr>
          <p:cNvPicPr>
            <a:picLocks noChangeAspect="1"/>
          </p:cNvPicPr>
          <p:nvPr/>
        </p:nvPicPr>
        <p:blipFill>
          <a:blip r:embed="rId4"/>
          <a:stretch>
            <a:fillRect/>
          </a:stretch>
        </p:blipFill>
        <p:spPr>
          <a:xfrm>
            <a:off x="13669168" y="4229100"/>
            <a:ext cx="2997157" cy="543980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2BFAC"/>
        </a:solidFill>
        <a:effectLst/>
      </p:bgPr>
    </p:bg>
    <p:spTree>
      <p:nvGrpSpPr>
        <p:cNvPr id="1" name=""/>
        <p:cNvGrpSpPr/>
        <p:nvPr/>
      </p:nvGrpSpPr>
      <p:grpSpPr>
        <a:xfrm>
          <a:off x="0" y="0"/>
          <a:ext cx="0" cy="0"/>
          <a:chOff x="0" y="0"/>
          <a:chExt cx="0" cy="0"/>
        </a:xfrm>
      </p:grpSpPr>
      <p:sp>
        <p:nvSpPr>
          <p:cNvPr id="4" name="TextBox 4"/>
          <p:cNvSpPr txBox="1"/>
          <p:nvPr/>
        </p:nvSpPr>
        <p:spPr>
          <a:xfrm>
            <a:off x="1034562" y="2118788"/>
            <a:ext cx="6294024" cy="796115"/>
          </a:xfrm>
          <a:prstGeom prst="rect">
            <a:avLst/>
          </a:prstGeom>
        </p:spPr>
        <p:txBody>
          <a:bodyPr lIns="0" tIns="0" rIns="0" bIns="0" rtlCol="0" anchor="t">
            <a:spAutoFit/>
          </a:bodyPr>
          <a:lstStyle/>
          <a:p>
            <a:pPr algn="l">
              <a:lnSpc>
                <a:spcPts val="3136"/>
              </a:lnSpc>
            </a:pPr>
            <a:r>
              <a:rPr lang="en-US" sz="3200" spc="-32" dirty="0">
                <a:solidFill>
                  <a:srgbClr val="645B53"/>
                </a:solidFill>
                <a:latin typeface="Questrial"/>
                <a:ea typeface="Questrial"/>
                <a:cs typeface="Questrial"/>
                <a:sym typeface="Questrial"/>
              </a:rPr>
              <a:t>-Frontend: </a:t>
            </a:r>
          </a:p>
          <a:p>
            <a:pPr algn="l">
              <a:lnSpc>
                <a:spcPts val="3136"/>
              </a:lnSpc>
            </a:pPr>
            <a:r>
              <a:rPr lang="en-US" sz="3200" spc="-32" dirty="0">
                <a:solidFill>
                  <a:srgbClr val="645B53"/>
                </a:solidFill>
                <a:latin typeface="Questrial"/>
                <a:ea typeface="Questrial"/>
                <a:cs typeface="Questrial"/>
                <a:sym typeface="Questrial"/>
              </a:rPr>
              <a:t>.</a:t>
            </a:r>
          </a:p>
        </p:txBody>
      </p:sp>
      <p:sp>
        <p:nvSpPr>
          <p:cNvPr id="5" name="TextBox 5"/>
          <p:cNvSpPr txBox="1"/>
          <p:nvPr/>
        </p:nvSpPr>
        <p:spPr>
          <a:xfrm>
            <a:off x="1028700" y="2706986"/>
            <a:ext cx="6294024" cy="332079"/>
          </a:xfrm>
          <a:prstGeom prst="rect">
            <a:avLst/>
          </a:prstGeom>
        </p:spPr>
        <p:txBody>
          <a:bodyPr lIns="0" tIns="0" rIns="0" bIns="0" rtlCol="0" anchor="t">
            <a:spAutoFit/>
          </a:bodyPr>
          <a:lstStyle/>
          <a:p>
            <a:pPr algn="just">
              <a:lnSpc>
                <a:spcPts val="2800"/>
              </a:lnSpc>
            </a:pPr>
            <a:r>
              <a:rPr lang="en-US" sz="2000" dirty="0">
                <a:solidFill>
                  <a:srgbClr val="645B53"/>
                </a:solidFill>
                <a:latin typeface="Questrial"/>
                <a:ea typeface="Questrial"/>
                <a:cs typeface="Questrial"/>
                <a:sym typeface="Questrial"/>
              </a:rPr>
              <a:t>React, React Router, SVG animations</a:t>
            </a:r>
          </a:p>
        </p:txBody>
      </p:sp>
      <p:sp>
        <p:nvSpPr>
          <p:cNvPr id="6" name="TextBox 6"/>
          <p:cNvSpPr txBox="1"/>
          <p:nvPr/>
        </p:nvSpPr>
        <p:spPr>
          <a:xfrm>
            <a:off x="1028700" y="3419346"/>
            <a:ext cx="6294024" cy="796115"/>
          </a:xfrm>
          <a:prstGeom prst="rect">
            <a:avLst/>
          </a:prstGeom>
        </p:spPr>
        <p:txBody>
          <a:bodyPr lIns="0" tIns="0" rIns="0" bIns="0" rtlCol="0" anchor="t">
            <a:spAutoFit/>
          </a:bodyPr>
          <a:lstStyle/>
          <a:p>
            <a:pPr algn="l">
              <a:lnSpc>
                <a:spcPts val="3136"/>
              </a:lnSpc>
            </a:pPr>
            <a:r>
              <a:rPr lang="en-US" sz="3200" spc="-32" dirty="0">
                <a:solidFill>
                  <a:srgbClr val="645B53"/>
                </a:solidFill>
                <a:latin typeface="Questrial"/>
                <a:ea typeface="Questrial"/>
                <a:cs typeface="Questrial"/>
                <a:sym typeface="Questrial"/>
              </a:rPr>
              <a:t>- Backend:</a:t>
            </a:r>
          </a:p>
          <a:p>
            <a:pPr algn="l">
              <a:lnSpc>
                <a:spcPts val="3136"/>
              </a:lnSpc>
            </a:pPr>
            <a:r>
              <a:rPr lang="en-US" sz="3200" spc="-32" dirty="0">
                <a:solidFill>
                  <a:srgbClr val="645B53"/>
                </a:solidFill>
                <a:latin typeface="Questrial"/>
                <a:ea typeface="Questrial"/>
                <a:cs typeface="Questrial"/>
                <a:sym typeface="Questrial"/>
              </a:rPr>
              <a:t>.</a:t>
            </a:r>
          </a:p>
        </p:txBody>
      </p:sp>
      <p:sp>
        <p:nvSpPr>
          <p:cNvPr id="7" name="TextBox 7"/>
          <p:cNvSpPr txBox="1"/>
          <p:nvPr/>
        </p:nvSpPr>
        <p:spPr>
          <a:xfrm>
            <a:off x="1028700" y="4022678"/>
            <a:ext cx="6294024" cy="332079"/>
          </a:xfrm>
          <a:prstGeom prst="rect">
            <a:avLst/>
          </a:prstGeom>
        </p:spPr>
        <p:txBody>
          <a:bodyPr lIns="0" tIns="0" rIns="0" bIns="0" rtlCol="0" anchor="t">
            <a:spAutoFit/>
          </a:bodyPr>
          <a:lstStyle/>
          <a:p>
            <a:pPr algn="just">
              <a:lnSpc>
                <a:spcPts val="2800"/>
              </a:lnSpc>
            </a:pPr>
            <a:r>
              <a:rPr lang="en-US" sz="2000" dirty="0">
                <a:solidFill>
                  <a:srgbClr val="645B53"/>
                </a:solidFill>
                <a:latin typeface="Questrial"/>
                <a:ea typeface="Questrial"/>
                <a:cs typeface="Questrial"/>
                <a:sym typeface="Questrial"/>
              </a:rPr>
              <a:t>PHP, SQL Server</a:t>
            </a:r>
          </a:p>
        </p:txBody>
      </p:sp>
      <p:sp>
        <p:nvSpPr>
          <p:cNvPr id="8" name="TextBox 8"/>
          <p:cNvSpPr txBox="1"/>
          <p:nvPr/>
        </p:nvSpPr>
        <p:spPr>
          <a:xfrm>
            <a:off x="1028700" y="4957000"/>
            <a:ext cx="6294024" cy="398571"/>
          </a:xfrm>
          <a:prstGeom prst="rect">
            <a:avLst/>
          </a:prstGeom>
        </p:spPr>
        <p:txBody>
          <a:bodyPr lIns="0" tIns="0" rIns="0" bIns="0" rtlCol="0" anchor="t">
            <a:spAutoFit/>
          </a:bodyPr>
          <a:lstStyle/>
          <a:p>
            <a:pPr algn="l">
              <a:lnSpc>
                <a:spcPts val="3136"/>
              </a:lnSpc>
            </a:pPr>
            <a:r>
              <a:rPr lang="en-US" sz="3200" spc="-32" dirty="0">
                <a:solidFill>
                  <a:srgbClr val="645B53"/>
                </a:solidFill>
                <a:latin typeface="Questrial"/>
                <a:ea typeface="Questrial"/>
                <a:cs typeface="Questrial"/>
                <a:sym typeface="Questrial"/>
              </a:rPr>
              <a:t>- Database:</a:t>
            </a:r>
          </a:p>
        </p:txBody>
      </p:sp>
      <p:sp>
        <p:nvSpPr>
          <p:cNvPr id="9" name="TextBox 9"/>
          <p:cNvSpPr txBox="1"/>
          <p:nvPr/>
        </p:nvSpPr>
        <p:spPr>
          <a:xfrm>
            <a:off x="1028700" y="5535996"/>
            <a:ext cx="6294024" cy="332079"/>
          </a:xfrm>
          <a:prstGeom prst="rect">
            <a:avLst/>
          </a:prstGeom>
        </p:spPr>
        <p:txBody>
          <a:bodyPr lIns="0" tIns="0" rIns="0" bIns="0" rtlCol="0" anchor="t">
            <a:spAutoFit/>
          </a:bodyPr>
          <a:lstStyle/>
          <a:p>
            <a:pPr algn="just">
              <a:lnSpc>
                <a:spcPts val="2800"/>
              </a:lnSpc>
            </a:pPr>
            <a:r>
              <a:rPr lang="en-US" sz="2000" dirty="0">
                <a:solidFill>
                  <a:srgbClr val="645B53"/>
                </a:solidFill>
                <a:latin typeface="Questrial"/>
                <a:ea typeface="Questrial"/>
                <a:cs typeface="Questrial"/>
                <a:sym typeface="Questrial"/>
              </a:rPr>
              <a:t>Products, Orders, Users, Donations</a:t>
            </a:r>
          </a:p>
        </p:txBody>
      </p:sp>
      <p:sp>
        <p:nvSpPr>
          <p:cNvPr id="10" name="Freeform 10"/>
          <p:cNvSpPr/>
          <p:nvPr/>
        </p:nvSpPr>
        <p:spPr>
          <a:xfrm>
            <a:off x="497858" y="8992879"/>
            <a:ext cx="530842" cy="530842"/>
          </a:xfrm>
          <a:custGeom>
            <a:avLst/>
            <a:gdLst/>
            <a:ahLst/>
            <a:cxnLst/>
            <a:rect l="l" t="t" r="r" b="b"/>
            <a:pathLst>
              <a:path w="530842" h="530842">
                <a:moveTo>
                  <a:pt x="0" y="0"/>
                </a:moveTo>
                <a:lnTo>
                  <a:pt x="530842" y="0"/>
                </a:lnTo>
                <a:lnTo>
                  <a:pt x="530842" y="530842"/>
                </a:lnTo>
                <a:lnTo>
                  <a:pt x="0" y="5308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AutoShape 11"/>
          <p:cNvSpPr/>
          <p:nvPr/>
        </p:nvSpPr>
        <p:spPr>
          <a:xfrm flipV="1">
            <a:off x="8668854" y="0"/>
            <a:ext cx="0" cy="10287000"/>
          </a:xfrm>
          <a:prstGeom prst="line">
            <a:avLst/>
          </a:prstGeom>
          <a:ln w="9525" cap="flat">
            <a:solidFill>
              <a:srgbClr val="645B53"/>
            </a:solidFill>
            <a:prstDash val="solid"/>
            <a:headEnd type="none" w="sm" len="sm"/>
            <a:tailEnd type="none" w="sm" len="sm"/>
          </a:ln>
        </p:spPr>
        <p:txBody>
          <a:bodyPr/>
          <a:lstStyle/>
          <a:p>
            <a:endParaRPr lang="en-US"/>
          </a:p>
        </p:txBody>
      </p:sp>
      <p:pic>
        <p:nvPicPr>
          <p:cNvPr id="13" name="Picture 12">
            <a:extLst>
              <a:ext uri="{FF2B5EF4-FFF2-40B4-BE49-F238E27FC236}">
                <a16:creationId xmlns:a16="http://schemas.microsoft.com/office/drawing/2014/main" id="{46F7B9E9-E200-4212-877F-DE0B6BF3D0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00" y="1907381"/>
            <a:ext cx="11506200" cy="647223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2BFAC"/>
        </a:solidFill>
        <a:effectLst/>
      </p:bgPr>
    </p:bg>
    <p:spTree>
      <p:nvGrpSpPr>
        <p:cNvPr id="1" name=""/>
        <p:cNvGrpSpPr/>
        <p:nvPr/>
      </p:nvGrpSpPr>
      <p:grpSpPr>
        <a:xfrm>
          <a:off x="0" y="0"/>
          <a:ext cx="0" cy="0"/>
          <a:chOff x="0" y="0"/>
          <a:chExt cx="0" cy="0"/>
        </a:xfrm>
      </p:grpSpPr>
      <p:sp>
        <p:nvSpPr>
          <p:cNvPr id="2" name="AutoShape 2"/>
          <p:cNvSpPr/>
          <p:nvPr/>
        </p:nvSpPr>
        <p:spPr>
          <a:xfrm flipV="1">
            <a:off x="10702157" y="0"/>
            <a:ext cx="0" cy="10287000"/>
          </a:xfrm>
          <a:prstGeom prst="line">
            <a:avLst/>
          </a:prstGeom>
          <a:ln w="9525" cap="flat">
            <a:solidFill>
              <a:srgbClr val="645B53"/>
            </a:solidFill>
            <a:prstDash val="solid"/>
            <a:headEnd type="none" w="sm" len="sm"/>
            <a:tailEnd type="none" w="sm" len="sm"/>
          </a:ln>
        </p:spPr>
        <p:txBody>
          <a:bodyPr/>
          <a:lstStyle/>
          <a:p>
            <a:endParaRPr lang="en-US"/>
          </a:p>
        </p:txBody>
      </p:sp>
      <p:grpSp>
        <p:nvGrpSpPr>
          <p:cNvPr id="3" name="Group 3"/>
          <p:cNvGrpSpPr/>
          <p:nvPr/>
        </p:nvGrpSpPr>
        <p:grpSpPr>
          <a:xfrm>
            <a:off x="299359" y="292485"/>
            <a:ext cx="6528097" cy="4851015"/>
            <a:chOff x="3429" y="0"/>
            <a:chExt cx="1011743" cy="751549"/>
          </a:xfrm>
        </p:grpSpPr>
        <p:sp>
          <p:nvSpPr>
            <p:cNvPr id="4" name="Freeform 4"/>
            <p:cNvSpPr/>
            <p:nvPr/>
          </p:nvSpPr>
          <p:spPr>
            <a:xfrm>
              <a:off x="3429" y="0"/>
              <a:ext cx="1011743" cy="751549"/>
            </a:xfrm>
            <a:custGeom>
              <a:avLst/>
              <a:gdLst/>
              <a:ahLst/>
              <a:cxnLst/>
              <a:rect l="l" t="t" r="r" b="b"/>
              <a:pathLst>
                <a:path w="1011743" h="751549">
                  <a:moveTo>
                    <a:pt x="46235" y="0"/>
                  </a:moveTo>
                  <a:lnTo>
                    <a:pt x="965508" y="0"/>
                  </a:lnTo>
                  <a:cubicBezTo>
                    <a:pt x="991043" y="0"/>
                    <a:pt x="1011743" y="20700"/>
                    <a:pt x="1011743" y="46235"/>
                  </a:cubicBezTo>
                  <a:lnTo>
                    <a:pt x="1011743" y="705314"/>
                  </a:lnTo>
                  <a:cubicBezTo>
                    <a:pt x="1011743" y="717577"/>
                    <a:pt x="1006872" y="729337"/>
                    <a:pt x="998201" y="738007"/>
                  </a:cubicBezTo>
                  <a:cubicBezTo>
                    <a:pt x="989530" y="746678"/>
                    <a:pt x="977771" y="751549"/>
                    <a:pt x="965508" y="751549"/>
                  </a:cubicBezTo>
                  <a:lnTo>
                    <a:pt x="46235" y="751549"/>
                  </a:lnTo>
                  <a:cubicBezTo>
                    <a:pt x="33972" y="751549"/>
                    <a:pt x="22213" y="746678"/>
                    <a:pt x="13542" y="738007"/>
                  </a:cubicBezTo>
                  <a:cubicBezTo>
                    <a:pt x="4871" y="729337"/>
                    <a:pt x="0" y="717577"/>
                    <a:pt x="0" y="705314"/>
                  </a:cubicBezTo>
                  <a:lnTo>
                    <a:pt x="0" y="46235"/>
                  </a:lnTo>
                  <a:cubicBezTo>
                    <a:pt x="0" y="20700"/>
                    <a:pt x="20700" y="0"/>
                    <a:pt x="46235" y="0"/>
                  </a:cubicBezTo>
                  <a:close/>
                </a:path>
              </a:pathLst>
            </a:custGeom>
            <a:blipFill>
              <a:blip r:embed="rId2"/>
              <a:stretch>
                <a:fillRect l="-5746" r="-5746"/>
              </a:stretch>
            </a:blipFill>
          </p:spPr>
          <p:txBody>
            <a:bodyPr/>
            <a:lstStyle/>
            <a:p>
              <a:endParaRPr lang="en-US" dirty="0"/>
            </a:p>
          </p:txBody>
        </p:sp>
      </p:grpSp>
      <p:sp>
        <p:nvSpPr>
          <p:cNvPr id="5" name="TextBox 5"/>
          <p:cNvSpPr txBox="1"/>
          <p:nvPr/>
        </p:nvSpPr>
        <p:spPr>
          <a:xfrm>
            <a:off x="497858" y="6604091"/>
            <a:ext cx="5521943" cy="1296252"/>
          </a:xfrm>
          <a:prstGeom prst="rect">
            <a:avLst/>
          </a:prstGeom>
        </p:spPr>
        <p:txBody>
          <a:bodyPr wrap="square" lIns="0" tIns="0" rIns="0" bIns="0" rtlCol="0" anchor="t">
            <a:spAutoFit/>
          </a:bodyPr>
          <a:lstStyle/>
          <a:p>
            <a:pPr algn="l">
              <a:lnSpc>
                <a:spcPts val="10145"/>
              </a:lnSpc>
            </a:pPr>
            <a:r>
              <a:rPr lang="en-US" sz="10352" spc="-103" dirty="0">
                <a:solidFill>
                  <a:srgbClr val="645B53"/>
                </a:solidFill>
                <a:latin typeface="Questrial"/>
                <a:ea typeface="Questrial"/>
                <a:cs typeface="Questrial"/>
                <a:sym typeface="Questrial"/>
              </a:rPr>
              <a:t> </a:t>
            </a:r>
          </a:p>
        </p:txBody>
      </p:sp>
      <p:sp>
        <p:nvSpPr>
          <p:cNvPr id="6" name="TextBox 6"/>
          <p:cNvSpPr txBox="1"/>
          <p:nvPr/>
        </p:nvSpPr>
        <p:spPr>
          <a:xfrm>
            <a:off x="11277600" y="1943100"/>
            <a:ext cx="5014442" cy="3463769"/>
          </a:xfrm>
          <a:prstGeom prst="rect">
            <a:avLst/>
          </a:prstGeom>
        </p:spPr>
        <p:txBody>
          <a:bodyPr lIns="0" tIns="0" rIns="0" bIns="0" rtlCol="0" anchor="t">
            <a:spAutoFit/>
          </a:bodyPr>
          <a:lstStyle/>
          <a:p>
            <a:pPr marL="604521" lvl="1" indent="-302261" algn="l">
              <a:lnSpc>
                <a:spcPts val="3920"/>
              </a:lnSpc>
              <a:buFont typeface="Arial"/>
              <a:buChar char="•"/>
            </a:pPr>
            <a:r>
              <a:rPr lang="en-US" sz="2800" spc="196" dirty="0">
                <a:solidFill>
                  <a:srgbClr val="645B53"/>
                </a:solidFill>
                <a:latin typeface="Questrial"/>
                <a:ea typeface="Questrial"/>
                <a:cs typeface="Questrial"/>
                <a:sym typeface="Questrial"/>
              </a:rPr>
              <a:t>20+ years old flower shop in Hamra, Beirut</a:t>
            </a:r>
          </a:p>
          <a:p>
            <a:pPr marL="604521" lvl="1" indent="-302261" algn="l">
              <a:lnSpc>
                <a:spcPts val="3920"/>
              </a:lnSpc>
              <a:buFont typeface="Arial"/>
              <a:buChar char="•"/>
            </a:pPr>
            <a:r>
              <a:rPr lang="en-US" sz="2800" spc="196" dirty="0">
                <a:solidFill>
                  <a:srgbClr val="645B53"/>
                </a:solidFill>
                <a:latin typeface="Questrial"/>
                <a:ea typeface="Questrial"/>
                <a:cs typeface="Questrial"/>
                <a:sym typeface="Questrial"/>
              </a:rPr>
              <a:t>Owned by an elderly florist</a:t>
            </a:r>
          </a:p>
          <a:p>
            <a:pPr marL="604521" lvl="1" indent="-302261" algn="l">
              <a:lnSpc>
                <a:spcPts val="3920"/>
              </a:lnSpc>
              <a:buFont typeface="Arial"/>
              <a:buChar char="•"/>
            </a:pPr>
            <a:r>
              <a:rPr lang="en-US" sz="2800" spc="196" dirty="0">
                <a:solidFill>
                  <a:srgbClr val="645B53"/>
                </a:solidFill>
                <a:latin typeface="Questrial"/>
                <a:ea typeface="Questrial"/>
                <a:cs typeface="Questrial"/>
                <a:sym typeface="Questrial"/>
              </a:rPr>
              <a:t> known for authentic, handcrafted bouquets</a:t>
            </a:r>
          </a:p>
          <a:p>
            <a:pPr marL="302260" lvl="1" algn="l">
              <a:lnSpc>
                <a:spcPts val="3920"/>
              </a:lnSpc>
            </a:pPr>
            <a:endParaRPr lang="en-US" sz="2800" spc="196" dirty="0">
              <a:solidFill>
                <a:srgbClr val="645B53"/>
              </a:solidFill>
              <a:latin typeface="Questrial"/>
              <a:ea typeface="Questrial"/>
              <a:cs typeface="Questrial"/>
              <a:sym typeface="Questrial"/>
            </a:endParaRPr>
          </a:p>
        </p:txBody>
      </p:sp>
      <p:sp>
        <p:nvSpPr>
          <p:cNvPr id="7" name="TextBox 7"/>
          <p:cNvSpPr txBox="1"/>
          <p:nvPr/>
        </p:nvSpPr>
        <p:spPr>
          <a:xfrm>
            <a:off x="11277600" y="723900"/>
            <a:ext cx="4876798" cy="539250"/>
          </a:xfrm>
          <a:prstGeom prst="rect">
            <a:avLst/>
          </a:prstGeom>
        </p:spPr>
        <p:txBody>
          <a:bodyPr wrap="square" lIns="0" tIns="0" rIns="0" bIns="0" rtlCol="0" anchor="t">
            <a:spAutoFit/>
          </a:bodyPr>
          <a:lstStyle/>
          <a:p>
            <a:pPr algn="r">
              <a:lnSpc>
                <a:spcPts val="4227"/>
              </a:lnSpc>
            </a:pPr>
            <a:r>
              <a:rPr lang="en-US" sz="4313" spc="-43" dirty="0">
                <a:solidFill>
                  <a:srgbClr val="645B53"/>
                </a:solidFill>
                <a:latin typeface="Questrial"/>
                <a:ea typeface="Questrial"/>
                <a:cs typeface="Questrial"/>
                <a:sym typeface="Questrial"/>
              </a:rPr>
              <a:t>About Verde-Rosa</a:t>
            </a:r>
          </a:p>
        </p:txBody>
      </p:sp>
      <p:sp>
        <p:nvSpPr>
          <p:cNvPr id="8" name="Freeform 8"/>
          <p:cNvSpPr/>
          <p:nvPr/>
        </p:nvSpPr>
        <p:spPr>
          <a:xfrm>
            <a:off x="17259300" y="9258300"/>
            <a:ext cx="530842" cy="530842"/>
          </a:xfrm>
          <a:custGeom>
            <a:avLst/>
            <a:gdLst/>
            <a:ahLst/>
            <a:cxnLst/>
            <a:rect l="l" t="t" r="r" b="b"/>
            <a:pathLst>
              <a:path w="530842" h="530842">
                <a:moveTo>
                  <a:pt x="0" y="0"/>
                </a:moveTo>
                <a:lnTo>
                  <a:pt x="530842" y="0"/>
                </a:lnTo>
                <a:lnTo>
                  <a:pt x="530842" y="530842"/>
                </a:lnTo>
                <a:lnTo>
                  <a:pt x="0" y="5308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2BFAC"/>
        </a:solidFill>
        <a:effectLst/>
      </p:bgPr>
    </p:bg>
    <p:spTree>
      <p:nvGrpSpPr>
        <p:cNvPr id="1" name=""/>
        <p:cNvGrpSpPr/>
        <p:nvPr/>
      </p:nvGrpSpPr>
      <p:grpSpPr>
        <a:xfrm>
          <a:off x="0" y="0"/>
          <a:ext cx="0" cy="0"/>
          <a:chOff x="0" y="0"/>
          <a:chExt cx="0" cy="0"/>
        </a:xfrm>
      </p:grpSpPr>
      <p:sp>
        <p:nvSpPr>
          <p:cNvPr id="4" name="TextBox 4"/>
          <p:cNvSpPr txBox="1"/>
          <p:nvPr/>
        </p:nvSpPr>
        <p:spPr>
          <a:xfrm>
            <a:off x="3909682" y="719589"/>
            <a:ext cx="5147641" cy="987706"/>
          </a:xfrm>
          <a:prstGeom prst="rect">
            <a:avLst/>
          </a:prstGeom>
        </p:spPr>
        <p:txBody>
          <a:bodyPr lIns="0" tIns="0" rIns="0" bIns="0" rtlCol="0" anchor="t">
            <a:spAutoFit/>
          </a:bodyPr>
          <a:lstStyle/>
          <a:p>
            <a:pPr algn="l">
              <a:lnSpc>
                <a:spcPts val="7719"/>
              </a:lnSpc>
            </a:pPr>
            <a:r>
              <a:rPr lang="en-US" sz="7876" spc="-78" dirty="0">
                <a:solidFill>
                  <a:srgbClr val="645B53"/>
                </a:solidFill>
                <a:latin typeface="Questrial"/>
                <a:ea typeface="Questrial"/>
                <a:cs typeface="Questrial"/>
                <a:sym typeface="Questrial"/>
              </a:rPr>
              <a:t>Tech Stack</a:t>
            </a:r>
          </a:p>
        </p:txBody>
      </p:sp>
      <p:sp>
        <p:nvSpPr>
          <p:cNvPr id="5" name="Freeform 5"/>
          <p:cNvSpPr/>
          <p:nvPr/>
        </p:nvSpPr>
        <p:spPr>
          <a:xfrm>
            <a:off x="17259300" y="9258300"/>
            <a:ext cx="530842" cy="530842"/>
          </a:xfrm>
          <a:custGeom>
            <a:avLst/>
            <a:gdLst/>
            <a:ahLst/>
            <a:cxnLst/>
            <a:rect l="l" t="t" r="r" b="b"/>
            <a:pathLst>
              <a:path w="530842" h="530842">
                <a:moveTo>
                  <a:pt x="0" y="0"/>
                </a:moveTo>
                <a:lnTo>
                  <a:pt x="530842" y="0"/>
                </a:lnTo>
                <a:lnTo>
                  <a:pt x="530842" y="530842"/>
                </a:lnTo>
                <a:lnTo>
                  <a:pt x="0" y="5308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13965436" y="755015"/>
            <a:ext cx="3293864" cy="261803"/>
          </a:xfrm>
          <a:prstGeom prst="rect">
            <a:avLst/>
          </a:prstGeom>
        </p:spPr>
        <p:txBody>
          <a:bodyPr lIns="0" tIns="0" rIns="0" bIns="0" rtlCol="0" anchor="t">
            <a:spAutoFit/>
          </a:bodyPr>
          <a:lstStyle/>
          <a:p>
            <a:pPr algn="r">
              <a:lnSpc>
                <a:spcPts val="2240"/>
              </a:lnSpc>
              <a:spcBef>
                <a:spcPct val="0"/>
              </a:spcBef>
            </a:pPr>
            <a:r>
              <a:rPr lang="en-US" sz="1600" spc="112" dirty="0">
                <a:solidFill>
                  <a:srgbClr val="645B53"/>
                </a:solidFill>
                <a:latin typeface="Questrial"/>
                <a:ea typeface="Questrial"/>
                <a:cs typeface="Questrial"/>
                <a:sym typeface="Questrial"/>
              </a:rPr>
              <a:t>Verde Rosa Flower Shop</a:t>
            </a:r>
          </a:p>
        </p:txBody>
      </p:sp>
      <p:graphicFrame>
        <p:nvGraphicFramePr>
          <p:cNvPr id="13" name="Table 12">
            <a:extLst>
              <a:ext uri="{FF2B5EF4-FFF2-40B4-BE49-F238E27FC236}">
                <a16:creationId xmlns:a16="http://schemas.microsoft.com/office/drawing/2014/main" id="{83B7C3AB-2284-47F3-B31D-950832B2AF6E}"/>
              </a:ext>
            </a:extLst>
          </p:cNvPr>
          <p:cNvGraphicFramePr>
            <a:graphicFrameLocks noGrp="1"/>
          </p:cNvGraphicFramePr>
          <p:nvPr>
            <p:extLst>
              <p:ext uri="{D42A27DB-BD31-4B8C-83A1-F6EECF244321}">
                <p14:modId xmlns:p14="http://schemas.microsoft.com/office/powerpoint/2010/main" val="3150622357"/>
              </p:ext>
            </p:extLst>
          </p:nvPr>
        </p:nvGraphicFramePr>
        <p:xfrm>
          <a:off x="692303" y="2144868"/>
          <a:ext cx="11582400" cy="7200498"/>
        </p:xfrm>
        <a:graphic>
          <a:graphicData uri="http://schemas.openxmlformats.org/drawingml/2006/table">
            <a:tbl>
              <a:tblPr firstRow="1" firstCol="1" bandRow="1">
                <a:tableStyleId>{5940675A-B579-460E-94D1-54222C63F5DA}</a:tableStyleId>
              </a:tblPr>
              <a:tblGrid>
                <a:gridCol w="3860800">
                  <a:extLst>
                    <a:ext uri="{9D8B030D-6E8A-4147-A177-3AD203B41FA5}">
                      <a16:colId xmlns:a16="http://schemas.microsoft.com/office/drawing/2014/main" val="1820335339"/>
                    </a:ext>
                  </a:extLst>
                </a:gridCol>
                <a:gridCol w="3860800">
                  <a:extLst>
                    <a:ext uri="{9D8B030D-6E8A-4147-A177-3AD203B41FA5}">
                      <a16:colId xmlns:a16="http://schemas.microsoft.com/office/drawing/2014/main" val="310230823"/>
                    </a:ext>
                  </a:extLst>
                </a:gridCol>
                <a:gridCol w="3860800">
                  <a:extLst>
                    <a:ext uri="{9D8B030D-6E8A-4147-A177-3AD203B41FA5}">
                      <a16:colId xmlns:a16="http://schemas.microsoft.com/office/drawing/2014/main" val="2706656847"/>
                    </a:ext>
                  </a:extLst>
                </a:gridCol>
              </a:tblGrid>
              <a:tr h="798139">
                <a:tc>
                  <a:txBody>
                    <a:bodyPr/>
                    <a:lstStyle/>
                    <a:p>
                      <a:pPr marL="0" marR="0" algn="ctr">
                        <a:lnSpc>
                          <a:spcPct val="150000"/>
                        </a:lnSpc>
                        <a:spcBef>
                          <a:spcPts val="0"/>
                        </a:spcBef>
                        <a:spcAft>
                          <a:spcPts val="0"/>
                        </a:spcAft>
                      </a:pPr>
                      <a:r>
                        <a:rPr lang="en-US" sz="2400" b="0" dirty="0">
                          <a:ln>
                            <a:noFill/>
                          </a:ln>
                          <a:solidFill>
                            <a:srgbClr val="645B53"/>
                          </a:solidFill>
                          <a:effectLst/>
                        </a:rPr>
                        <a:t>Layer</a:t>
                      </a:r>
                      <a:endParaRPr lang="en-US" sz="2000" b="0" dirty="0">
                        <a:ln>
                          <a:noFill/>
                        </a:ln>
                        <a:solidFill>
                          <a:srgbClr val="645B53"/>
                        </a:solidFill>
                        <a:effectLst/>
                        <a:latin typeface="Questrial" panose="020B0604020202020204" charset="0"/>
                        <a:ea typeface="Questrial" panose="020B0604020202020204" charset="0"/>
                        <a:cs typeface="Questrial" panose="020B0604020202020204" charset="0"/>
                      </a:endParaRPr>
                    </a:p>
                  </a:txBody>
                  <a:tcPr marL="68580" marR="6858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50000"/>
                        </a:lnSpc>
                        <a:spcBef>
                          <a:spcPts val="0"/>
                        </a:spcBef>
                        <a:spcAft>
                          <a:spcPts val="0"/>
                        </a:spcAft>
                      </a:pPr>
                      <a:r>
                        <a:rPr lang="en-US" sz="2400" b="0" dirty="0">
                          <a:ln>
                            <a:noFill/>
                          </a:ln>
                          <a:solidFill>
                            <a:srgbClr val="645B53"/>
                          </a:solidFill>
                          <a:effectLst/>
                        </a:rPr>
                        <a:t>Technology</a:t>
                      </a:r>
                      <a:endParaRPr lang="en-US" sz="2000" b="0" dirty="0">
                        <a:ln>
                          <a:noFill/>
                        </a:ln>
                        <a:solidFill>
                          <a:srgbClr val="645B53"/>
                        </a:solidFill>
                        <a:effectLst/>
                        <a:latin typeface="Questrial" panose="020B0604020202020204" charset="0"/>
                        <a:ea typeface="Questrial" panose="020B0604020202020204" charset="0"/>
                        <a:cs typeface="Questrial" panose="020B0604020202020204"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50000"/>
                        </a:lnSpc>
                        <a:spcBef>
                          <a:spcPts val="0"/>
                        </a:spcBef>
                        <a:spcAft>
                          <a:spcPts val="0"/>
                        </a:spcAft>
                      </a:pPr>
                      <a:r>
                        <a:rPr lang="en-US" sz="2400" b="0" dirty="0">
                          <a:ln>
                            <a:noFill/>
                          </a:ln>
                          <a:solidFill>
                            <a:srgbClr val="645B53"/>
                          </a:solidFill>
                          <a:effectLst/>
                        </a:rPr>
                        <a:t>Purpose</a:t>
                      </a:r>
                      <a:endParaRPr lang="en-US" sz="2000" b="0" dirty="0">
                        <a:ln>
                          <a:noFill/>
                        </a:ln>
                        <a:solidFill>
                          <a:srgbClr val="645B53"/>
                        </a:solidFill>
                        <a:effectLst/>
                        <a:latin typeface="Questrial" panose="020B0604020202020204" charset="0"/>
                        <a:ea typeface="Questrial" panose="020B0604020202020204" charset="0"/>
                        <a:cs typeface="Questrial" panose="020B0604020202020204" charset="0"/>
                      </a:endParaRPr>
                    </a:p>
                  </a:txBody>
                  <a:tcPr marL="68580" marR="68580" marT="0" marB="0">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2986706"/>
                  </a:ext>
                </a:extLst>
              </a:tr>
              <a:tr h="798139">
                <a:tc>
                  <a:txBody>
                    <a:bodyPr/>
                    <a:lstStyle/>
                    <a:p>
                      <a:pPr marL="0" marR="0">
                        <a:lnSpc>
                          <a:spcPct val="150000"/>
                        </a:lnSpc>
                        <a:spcBef>
                          <a:spcPts val="0"/>
                        </a:spcBef>
                        <a:spcAft>
                          <a:spcPts val="0"/>
                        </a:spcAft>
                      </a:pPr>
                      <a:r>
                        <a:rPr lang="en-US" sz="2400" b="0">
                          <a:ln>
                            <a:noFill/>
                          </a:ln>
                          <a:solidFill>
                            <a:srgbClr val="645B53"/>
                          </a:solidFill>
                          <a:effectLst/>
                        </a:rPr>
                        <a:t>Frontend</a:t>
                      </a:r>
                      <a:endParaRPr lang="en-US" sz="2000" b="0">
                        <a:ln>
                          <a:noFill/>
                        </a:ln>
                        <a:solidFill>
                          <a:srgbClr val="645B53"/>
                        </a:solidFill>
                        <a:effectLst/>
                        <a:latin typeface="Questrial" panose="020B0604020202020204" charset="0"/>
                        <a:ea typeface="Questrial" panose="020B0604020202020204" charset="0"/>
                        <a:cs typeface="Questrial" panose="020B0604020202020204" charset="0"/>
                      </a:endParaRPr>
                    </a:p>
                  </a:txBody>
                  <a:tcPr marL="68580" marR="6858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50000"/>
                        </a:lnSpc>
                        <a:spcBef>
                          <a:spcPts val="0"/>
                        </a:spcBef>
                        <a:spcAft>
                          <a:spcPts val="0"/>
                        </a:spcAft>
                      </a:pPr>
                      <a:r>
                        <a:rPr lang="en-US" sz="2400" b="0" dirty="0">
                          <a:ln>
                            <a:noFill/>
                          </a:ln>
                          <a:solidFill>
                            <a:srgbClr val="645B53"/>
                          </a:solidFill>
                          <a:effectLst/>
                        </a:rPr>
                        <a:t>React.js (</a:t>
                      </a:r>
                      <a:r>
                        <a:rPr lang="en-US" sz="2400" b="0" dirty="0" err="1">
                          <a:ln>
                            <a:noFill/>
                          </a:ln>
                          <a:solidFill>
                            <a:srgbClr val="645B53"/>
                          </a:solidFill>
                          <a:effectLst/>
                        </a:rPr>
                        <a:t>Vite</a:t>
                      </a:r>
                      <a:r>
                        <a:rPr lang="en-US" sz="2400" b="0" dirty="0">
                          <a:ln>
                            <a:noFill/>
                          </a:ln>
                          <a:solidFill>
                            <a:srgbClr val="645B53"/>
                          </a:solidFill>
                          <a:effectLst/>
                        </a:rPr>
                        <a:t>)</a:t>
                      </a:r>
                      <a:endParaRPr lang="en-US" sz="2000" b="0" dirty="0">
                        <a:ln>
                          <a:noFill/>
                        </a:ln>
                        <a:solidFill>
                          <a:srgbClr val="645B53"/>
                        </a:solidFill>
                        <a:effectLst/>
                        <a:latin typeface="Questrial" panose="020B0604020202020204" charset="0"/>
                        <a:ea typeface="Questrial" panose="020B0604020202020204" charset="0"/>
                        <a:cs typeface="Questrial" panose="020B0604020202020204"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50000"/>
                        </a:lnSpc>
                        <a:spcBef>
                          <a:spcPts val="0"/>
                        </a:spcBef>
                        <a:spcAft>
                          <a:spcPts val="0"/>
                        </a:spcAft>
                      </a:pPr>
                      <a:r>
                        <a:rPr lang="en-US" sz="2400" b="0" dirty="0">
                          <a:ln>
                            <a:noFill/>
                          </a:ln>
                          <a:solidFill>
                            <a:srgbClr val="645B53"/>
                          </a:solidFill>
                          <a:effectLst/>
                        </a:rPr>
                        <a:t>Fast, interactive UI and routing</a:t>
                      </a:r>
                      <a:endParaRPr lang="en-US" sz="2000" b="0" dirty="0">
                        <a:ln>
                          <a:noFill/>
                        </a:ln>
                        <a:solidFill>
                          <a:srgbClr val="645B53"/>
                        </a:solidFill>
                        <a:effectLst/>
                        <a:latin typeface="Questrial" panose="020B0604020202020204" charset="0"/>
                        <a:ea typeface="Questrial" panose="020B0604020202020204" charset="0"/>
                        <a:cs typeface="Questrial" panose="020B0604020202020204" charset="0"/>
                      </a:endParaRPr>
                    </a:p>
                  </a:txBody>
                  <a:tcPr marL="68580" marR="68580" marT="0" marB="0">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98742502"/>
                  </a:ext>
                </a:extLst>
              </a:tr>
              <a:tr h="798139">
                <a:tc>
                  <a:txBody>
                    <a:bodyPr/>
                    <a:lstStyle/>
                    <a:p>
                      <a:pPr marL="0" marR="0">
                        <a:lnSpc>
                          <a:spcPct val="150000"/>
                        </a:lnSpc>
                        <a:spcBef>
                          <a:spcPts val="0"/>
                        </a:spcBef>
                        <a:spcAft>
                          <a:spcPts val="0"/>
                        </a:spcAft>
                      </a:pPr>
                      <a:r>
                        <a:rPr lang="en-US" sz="2400" b="0">
                          <a:ln>
                            <a:noFill/>
                          </a:ln>
                          <a:solidFill>
                            <a:srgbClr val="645B53"/>
                          </a:solidFill>
                          <a:effectLst/>
                        </a:rPr>
                        <a:t>Styling</a:t>
                      </a:r>
                      <a:endParaRPr lang="en-US" sz="2000" b="0">
                        <a:ln>
                          <a:noFill/>
                        </a:ln>
                        <a:solidFill>
                          <a:srgbClr val="645B53"/>
                        </a:solidFill>
                        <a:effectLst/>
                        <a:latin typeface="Questrial" panose="020B0604020202020204" charset="0"/>
                        <a:ea typeface="Questrial" panose="020B0604020202020204" charset="0"/>
                        <a:cs typeface="Questrial" panose="020B0604020202020204" charset="0"/>
                      </a:endParaRPr>
                    </a:p>
                  </a:txBody>
                  <a:tcPr marL="68580" marR="6858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50000"/>
                        </a:lnSpc>
                        <a:spcBef>
                          <a:spcPts val="0"/>
                        </a:spcBef>
                        <a:spcAft>
                          <a:spcPts val="0"/>
                        </a:spcAft>
                      </a:pPr>
                      <a:r>
                        <a:rPr lang="en-US" sz="2400" b="0">
                          <a:ln>
                            <a:noFill/>
                          </a:ln>
                          <a:solidFill>
                            <a:srgbClr val="645B53"/>
                          </a:solidFill>
                          <a:effectLst/>
                        </a:rPr>
                        <a:t>CSS + Glassmorphism</a:t>
                      </a:r>
                      <a:endParaRPr lang="en-US" sz="2000" b="0">
                        <a:ln>
                          <a:noFill/>
                        </a:ln>
                        <a:solidFill>
                          <a:srgbClr val="645B53"/>
                        </a:solidFill>
                        <a:effectLst/>
                        <a:latin typeface="Questrial" panose="020B0604020202020204" charset="0"/>
                        <a:ea typeface="Questrial" panose="020B0604020202020204" charset="0"/>
                        <a:cs typeface="Questrial" panose="020B0604020202020204"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50000"/>
                        </a:lnSpc>
                        <a:spcBef>
                          <a:spcPts val="0"/>
                        </a:spcBef>
                        <a:spcAft>
                          <a:spcPts val="0"/>
                        </a:spcAft>
                      </a:pPr>
                      <a:r>
                        <a:rPr lang="en-US" sz="2400" b="0" dirty="0">
                          <a:ln>
                            <a:noFill/>
                          </a:ln>
                          <a:solidFill>
                            <a:srgbClr val="645B53"/>
                          </a:solidFill>
                          <a:effectLst/>
                        </a:rPr>
                        <a:t>Modern, glass-effect aesthetic</a:t>
                      </a:r>
                      <a:endParaRPr lang="en-US" sz="2000" b="0" dirty="0">
                        <a:ln>
                          <a:noFill/>
                        </a:ln>
                        <a:solidFill>
                          <a:srgbClr val="645B53"/>
                        </a:solidFill>
                        <a:effectLst/>
                        <a:latin typeface="Questrial" panose="020B0604020202020204" charset="0"/>
                        <a:ea typeface="Questrial" panose="020B0604020202020204" charset="0"/>
                        <a:cs typeface="Questrial" panose="020B0604020202020204" charset="0"/>
                      </a:endParaRPr>
                    </a:p>
                  </a:txBody>
                  <a:tcPr marL="68580" marR="68580" marT="0" marB="0">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1576889"/>
                  </a:ext>
                </a:extLst>
              </a:tr>
              <a:tr h="1688166">
                <a:tc>
                  <a:txBody>
                    <a:bodyPr/>
                    <a:lstStyle/>
                    <a:p>
                      <a:pPr marL="0" marR="0">
                        <a:lnSpc>
                          <a:spcPct val="150000"/>
                        </a:lnSpc>
                        <a:spcBef>
                          <a:spcPts val="0"/>
                        </a:spcBef>
                        <a:spcAft>
                          <a:spcPts val="0"/>
                        </a:spcAft>
                      </a:pPr>
                      <a:r>
                        <a:rPr lang="en-US" sz="2400" b="0">
                          <a:ln>
                            <a:noFill/>
                          </a:ln>
                          <a:solidFill>
                            <a:srgbClr val="645B53"/>
                          </a:solidFill>
                          <a:effectLst/>
                        </a:rPr>
                        <a:t>Backend</a:t>
                      </a:r>
                      <a:endParaRPr lang="en-US" sz="2000" b="0">
                        <a:ln>
                          <a:noFill/>
                        </a:ln>
                        <a:solidFill>
                          <a:srgbClr val="645B53"/>
                        </a:solidFill>
                        <a:effectLst/>
                        <a:latin typeface="Questrial" panose="020B0604020202020204" charset="0"/>
                        <a:ea typeface="Questrial" panose="020B0604020202020204" charset="0"/>
                        <a:cs typeface="Questrial" panose="020B0604020202020204" charset="0"/>
                      </a:endParaRPr>
                    </a:p>
                  </a:txBody>
                  <a:tcPr marL="68580" marR="6858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50000"/>
                        </a:lnSpc>
                        <a:spcBef>
                          <a:spcPts val="0"/>
                        </a:spcBef>
                        <a:spcAft>
                          <a:spcPts val="0"/>
                        </a:spcAft>
                      </a:pPr>
                      <a:r>
                        <a:rPr lang="en-US" sz="2400" b="0">
                          <a:ln>
                            <a:noFill/>
                          </a:ln>
                          <a:solidFill>
                            <a:srgbClr val="645B53"/>
                          </a:solidFill>
                          <a:effectLst/>
                        </a:rPr>
                        <a:t>PHP</a:t>
                      </a:r>
                      <a:endParaRPr lang="en-US" sz="2000" b="0">
                        <a:ln>
                          <a:noFill/>
                        </a:ln>
                        <a:solidFill>
                          <a:srgbClr val="645B53"/>
                        </a:solidFill>
                        <a:effectLst/>
                        <a:latin typeface="Questrial" panose="020B0604020202020204" charset="0"/>
                        <a:ea typeface="Questrial" panose="020B0604020202020204" charset="0"/>
                        <a:cs typeface="Questrial" panose="020B0604020202020204"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50000"/>
                        </a:lnSpc>
                        <a:spcBef>
                          <a:spcPts val="0"/>
                        </a:spcBef>
                        <a:spcAft>
                          <a:spcPts val="0"/>
                        </a:spcAft>
                      </a:pPr>
                      <a:r>
                        <a:rPr lang="en-US" sz="2400" b="0" dirty="0">
                          <a:ln>
                            <a:noFill/>
                          </a:ln>
                          <a:solidFill>
                            <a:srgbClr val="645B53"/>
                          </a:solidFill>
                          <a:effectLst/>
                        </a:rPr>
                        <a:t>API endpoints, session management, data handling</a:t>
                      </a:r>
                      <a:endParaRPr lang="en-US" sz="2000" b="0" dirty="0">
                        <a:ln>
                          <a:noFill/>
                        </a:ln>
                        <a:solidFill>
                          <a:srgbClr val="645B53"/>
                        </a:solidFill>
                        <a:effectLst/>
                        <a:latin typeface="Questrial" panose="020B0604020202020204" charset="0"/>
                        <a:ea typeface="Questrial" panose="020B0604020202020204" charset="0"/>
                        <a:cs typeface="Questrial" panose="020B0604020202020204" charset="0"/>
                      </a:endParaRPr>
                    </a:p>
                  </a:txBody>
                  <a:tcPr marL="68580" marR="68580" marT="0" marB="0">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17981760"/>
                  </a:ext>
                </a:extLst>
              </a:tr>
              <a:tr h="798139">
                <a:tc>
                  <a:txBody>
                    <a:bodyPr/>
                    <a:lstStyle/>
                    <a:p>
                      <a:pPr marL="0" marR="0">
                        <a:lnSpc>
                          <a:spcPct val="150000"/>
                        </a:lnSpc>
                        <a:spcBef>
                          <a:spcPts val="0"/>
                        </a:spcBef>
                        <a:spcAft>
                          <a:spcPts val="0"/>
                        </a:spcAft>
                      </a:pPr>
                      <a:r>
                        <a:rPr lang="en-US" sz="2400" b="0">
                          <a:ln>
                            <a:noFill/>
                          </a:ln>
                          <a:solidFill>
                            <a:srgbClr val="645B53"/>
                          </a:solidFill>
                          <a:effectLst/>
                        </a:rPr>
                        <a:t>Database</a:t>
                      </a:r>
                      <a:endParaRPr lang="en-US" sz="2000" b="0">
                        <a:ln>
                          <a:noFill/>
                        </a:ln>
                        <a:solidFill>
                          <a:srgbClr val="645B53"/>
                        </a:solidFill>
                        <a:effectLst/>
                        <a:latin typeface="Questrial" panose="020B0604020202020204" charset="0"/>
                        <a:ea typeface="Questrial" panose="020B0604020202020204" charset="0"/>
                        <a:cs typeface="Questrial" panose="020B0604020202020204" charset="0"/>
                      </a:endParaRPr>
                    </a:p>
                  </a:txBody>
                  <a:tcPr marL="68580" marR="6858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50000"/>
                        </a:lnSpc>
                        <a:spcBef>
                          <a:spcPts val="0"/>
                        </a:spcBef>
                        <a:spcAft>
                          <a:spcPts val="0"/>
                        </a:spcAft>
                      </a:pPr>
                      <a:r>
                        <a:rPr lang="en-US" sz="2400" b="0">
                          <a:ln>
                            <a:noFill/>
                          </a:ln>
                          <a:solidFill>
                            <a:srgbClr val="645B53"/>
                          </a:solidFill>
                          <a:effectLst/>
                        </a:rPr>
                        <a:t>SQL Server (SSMS)</a:t>
                      </a:r>
                      <a:endParaRPr lang="en-US" sz="2000" b="0">
                        <a:ln>
                          <a:noFill/>
                        </a:ln>
                        <a:solidFill>
                          <a:srgbClr val="645B53"/>
                        </a:solidFill>
                        <a:effectLst/>
                        <a:latin typeface="Questrial" panose="020B0604020202020204" charset="0"/>
                        <a:ea typeface="Questrial" panose="020B0604020202020204" charset="0"/>
                        <a:cs typeface="Questrial" panose="020B0604020202020204"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50000"/>
                        </a:lnSpc>
                        <a:spcBef>
                          <a:spcPts val="0"/>
                        </a:spcBef>
                        <a:spcAft>
                          <a:spcPts val="0"/>
                        </a:spcAft>
                      </a:pPr>
                      <a:r>
                        <a:rPr lang="en-US" sz="2400" b="0" dirty="0">
                          <a:ln>
                            <a:noFill/>
                          </a:ln>
                          <a:solidFill>
                            <a:srgbClr val="645B53"/>
                          </a:solidFill>
                          <a:effectLst/>
                        </a:rPr>
                        <a:t>Stores products, users, orders, donations</a:t>
                      </a:r>
                      <a:endParaRPr lang="en-US" sz="2000" b="0" dirty="0">
                        <a:ln>
                          <a:noFill/>
                        </a:ln>
                        <a:solidFill>
                          <a:srgbClr val="645B53"/>
                        </a:solidFill>
                        <a:effectLst/>
                        <a:latin typeface="Questrial" panose="020B0604020202020204" charset="0"/>
                        <a:ea typeface="Questrial" panose="020B0604020202020204" charset="0"/>
                        <a:cs typeface="Questrial" panose="020B0604020202020204" charset="0"/>
                      </a:endParaRPr>
                    </a:p>
                  </a:txBody>
                  <a:tcPr marL="68580" marR="68580" marT="0" marB="0">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95995567"/>
                  </a:ext>
                </a:extLst>
              </a:tr>
              <a:tr h="798139">
                <a:tc>
                  <a:txBody>
                    <a:bodyPr/>
                    <a:lstStyle/>
                    <a:p>
                      <a:pPr marL="0" marR="0">
                        <a:lnSpc>
                          <a:spcPct val="150000"/>
                        </a:lnSpc>
                        <a:spcBef>
                          <a:spcPts val="0"/>
                        </a:spcBef>
                        <a:spcAft>
                          <a:spcPts val="0"/>
                        </a:spcAft>
                      </a:pPr>
                      <a:r>
                        <a:rPr lang="en-US" sz="2400" b="0">
                          <a:ln>
                            <a:noFill/>
                          </a:ln>
                          <a:solidFill>
                            <a:srgbClr val="645B53"/>
                          </a:solidFill>
                          <a:effectLst/>
                        </a:rPr>
                        <a:t>Server</a:t>
                      </a:r>
                      <a:endParaRPr lang="en-US" sz="2000" b="0">
                        <a:ln>
                          <a:noFill/>
                        </a:ln>
                        <a:solidFill>
                          <a:srgbClr val="645B53"/>
                        </a:solidFill>
                        <a:effectLst/>
                        <a:latin typeface="Questrial" panose="020B0604020202020204" charset="0"/>
                        <a:ea typeface="Questrial" panose="020B0604020202020204" charset="0"/>
                        <a:cs typeface="Questrial" panose="020B0604020202020204" charset="0"/>
                      </a:endParaRPr>
                    </a:p>
                  </a:txBody>
                  <a:tcPr marL="68580" marR="6858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50000"/>
                        </a:lnSpc>
                        <a:spcBef>
                          <a:spcPts val="0"/>
                        </a:spcBef>
                        <a:spcAft>
                          <a:spcPts val="0"/>
                        </a:spcAft>
                      </a:pPr>
                      <a:r>
                        <a:rPr lang="en-US" sz="2400" b="0">
                          <a:ln>
                            <a:noFill/>
                          </a:ln>
                          <a:solidFill>
                            <a:srgbClr val="645B53"/>
                          </a:solidFill>
                          <a:effectLst/>
                        </a:rPr>
                        <a:t>PHP built-in server</a:t>
                      </a:r>
                      <a:endParaRPr lang="en-US" sz="2000" b="0">
                        <a:ln>
                          <a:noFill/>
                        </a:ln>
                        <a:solidFill>
                          <a:srgbClr val="645B53"/>
                        </a:solidFill>
                        <a:effectLst/>
                        <a:latin typeface="Questrial" panose="020B0604020202020204" charset="0"/>
                        <a:ea typeface="Questrial" panose="020B0604020202020204" charset="0"/>
                        <a:cs typeface="Questrial" panose="020B0604020202020204"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50000"/>
                        </a:lnSpc>
                        <a:spcBef>
                          <a:spcPts val="0"/>
                        </a:spcBef>
                        <a:spcAft>
                          <a:spcPts val="0"/>
                        </a:spcAft>
                      </a:pPr>
                      <a:r>
                        <a:rPr lang="en-US" sz="2400" b="0">
                          <a:ln>
                            <a:noFill/>
                          </a:ln>
                          <a:solidFill>
                            <a:srgbClr val="645B53"/>
                          </a:solidFill>
                          <a:effectLst/>
                        </a:rPr>
                        <a:t>Local backend development</a:t>
                      </a:r>
                      <a:endParaRPr lang="en-US" sz="2000" b="0">
                        <a:ln>
                          <a:noFill/>
                        </a:ln>
                        <a:solidFill>
                          <a:srgbClr val="645B53"/>
                        </a:solidFill>
                        <a:effectLst/>
                        <a:latin typeface="Questrial" panose="020B0604020202020204" charset="0"/>
                        <a:ea typeface="Questrial" panose="020B0604020202020204" charset="0"/>
                        <a:cs typeface="Questrial" panose="020B0604020202020204" charset="0"/>
                      </a:endParaRPr>
                    </a:p>
                  </a:txBody>
                  <a:tcPr marL="68580" marR="68580" marT="0" marB="0">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8930459"/>
                  </a:ext>
                </a:extLst>
              </a:tr>
              <a:tr h="798139">
                <a:tc>
                  <a:txBody>
                    <a:bodyPr/>
                    <a:lstStyle/>
                    <a:p>
                      <a:pPr marL="0" marR="0">
                        <a:lnSpc>
                          <a:spcPct val="150000"/>
                        </a:lnSpc>
                        <a:spcBef>
                          <a:spcPts val="0"/>
                        </a:spcBef>
                        <a:spcAft>
                          <a:spcPts val="0"/>
                        </a:spcAft>
                      </a:pPr>
                      <a:r>
                        <a:rPr lang="en-US" sz="2400" b="0">
                          <a:ln>
                            <a:noFill/>
                          </a:ln>
                          <a:solidFill>
                            <a:srgbClr val="645B53"/>
                          </a:solidFill>
                          <a:effectLst/>
                        </a:rPr>
                        <a:t>Additional Tools</a:t>
                      </a:r>
                      <a:endParaRPr lang="en-US" sz="2000" b="0">
                        <a:ln>
                          <a:noFill/>
                        </a:ln>
                        <a:solidFill>
                          <a:srgbClr val="645B53"/>
                        </a:solidFill>
                        <a:effectLst/>
                        <a:latin typeface="Questrial" panose="020B0604020202020204" charset="0"/>
                        <a:ea typeface="Questrial" panose="020B0604020202020204" charset="0"/>
                        <a:cs typeface="Questrial" panose="020B0604020202020204" charset="0"/>
                      </a:endParaRPr>
                    </a:p>
                  </a:txBody>
                  <a:tcPr marL="68580" marR="6858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50000"/>
                        </a:lnSpc>
                        <a:spcBef>
                          <a:spcPts val="0"/>
                        </a:spcBef>
                        <a:spcAft>
                          <a:spcPts val="0"/>
                        </a:spcAft>
                      </a:pPr>
                      <a:r>
                        <a:rPr lang="en-US" sz="2400" b="0">
                          <a:ln>
                            <a:noFill/>
                          </a:ln>
                          <a:solidFill>
                            <a:srgbClr val="645B53"/>
                          </a:solidFill>
                          <a:effectLst/>
                        </a:rPr>
                        <a:t>Illustrator</a:t>
                      </a:r>
                      <a:endParaRPr lang="en-US" sz="2000" b="0">
                        <a:ln>
                          <a:noFill/>
                        </a:ln>
                        <a:solidFill>
                          <a:srgbClr val="645B53"/>
                        </a:solidFill>
                        <a:effectLst/>
                        <a:latin typeface="Questrial" panose="020B0604020202020204" charset="0"/>
                        <a:ea typeface="Questrial" panose="020B0604020202020204" charset="0"/>
                        <a:cs typeface="Questrial" panose="020B0604020202020204"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50000"/>
                        </a:lnSpc>
                        <a:spcBef>
                          <a:spcPts val="0"/>
                        </a:spcBef>
                        <a:spcAft>
                          <a:spcPts val="0"/>
                        </a:spcAft>
                      </a:pPr>
                      <a:r>
                        <a:rPr lang="en-US" sz="2400" b="0" dirty="0">
                          <a:ln>
                            <a:noFill/>
                          </a:ln>
                          <a:solidFill>
                            <a:srgbClr val="645B53"/>
                          </a:solidFill>
                          <a:effectLst/>
                        </a:rPr>
                        <a:t>Logo and UI graphics</a:t>
                      </a:r>
                      <a:endParaRPr lang="en-US" sz="2000" b="0" dirty="0">
                        <a:ln>
                          <a:noFill/>
                        </a:ln>
                        <a:solidFill>
                          <a:srgbClr val="645B53"/>
                        </a:solidFill>
                        <a:effectLst/>
                        <a:latin typeface="Questrial" panose="020B0604020202020204" charset="0"/>
                        <a:ea typeface="Questrial" panose="020B0604020202020204" charset="0"/>
                        <a:cs typeface="Questrial" panose="020B0604020202020204" charset="0"/>
                      </a:endParaRPr>
                    </a:p>
                  </a:txBody>
                  <a:tcPr marL="68580" marR="68580" marT="0" marB="0">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9584721"/>
                  </a:ext>
                </a:extLst>
              </a:tr>
            </a:tbl>
          </a:graphicData>
        </a:graphic>
      </p:graphicFrame>
    </p:spTree>
    <p:extLst>
      <p:ext uri="{BB962C8B-B14F-4D97-AF65-F5344CB8AC3E}">
        <p14:creationId xmlns:p14="http://schemas.microsoft.com/office/powerpoint/2010/main" val="38318941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2BFAC"/>
        </a:solidFill>
        <a:effectLst/>
      </p:bgPr>
    </p:bg>
    <p:spTree>
      <p:nvGrpSpPr>
        <p:cNvPr id="1" name=""/>
        <p:cNvGrpSpPr/>
        <p:nvPr/>
      </p:nvGrpSpPr>
      <p:grpSpPr>
        <a:xfrm>
          <a:off x="0" y="0"/>
          <a:ext cx="0" cy="0"/>
          <a:chOff x="0" y="0"/>
          <a:chExt cx="0" cy="0"/>
        </a:xfrm>
      </p:grpSpPr>
      <p:sp>
        <p:nvSpPr>
          <p:cNvPr id="8" name="TextBox 8"/>
          <p:cNvSpPr txBox="1"/>
          <p:nvPr/>
        </p:nvSpPr>
        <p:spPr>
          <a:xfrm>
            <a:off x="8103612" y="5550306"/>
            <a:ext cx="9421109" cy="4572790"/>
          </a:xfrm>
          <a:prstGeom prst="rect">
            <a:avLst/>
          </a:prstGeom>
        </p:spPr>
        <p:txBody>
          <a:bodyPr wrap="square" lIns="0" tIns="0" rIns="0" bIns="0" rtlCol="0" anchor="t">
            <a:spAutoFit/>
          </a:bodyPr>
          <a:lstStyle/>
          <a:p>
            <a:pPr marL="457200" indent="-457200" algn="l">
              <a:lnSpc>
                <a:spcPts val="4480"/>
              </a:lnSpc>
              <a:buFontTx/>
              <a:buChar char="-"/>
            </a:pPr>
            <a:r>
              <a:rPr lang="en-US" sz="3200" dirty="0">
                <a:solidFill>
                  <a:srgbClr val="645B53"/>
                </a:solidFill>
                <a:latin typeface="Questrial"/>
                <a:ea typeface="Questrial"/>
                <a:cs typeface="Questrial"/>
                <a:sym typeface="Questrial"/>
              </a:rPr>
              <a:t>The project uses Git for version control, enabling effective collaboration and streamlined code management. It allows tracking of issues and commits, ensuring that changes are organized and documented, while hosting the repository promotes transparency and easy access for team members.</a:t>
            </a:r>
          </a:p>
          <a:p>
            <a:pPr marL="457200" indent="-457200" algn="l">
              <a:lnSpc>
                <a:spcPts val="4480"/>
              </a:lnSpc>
              <a:buFontTx/>
              <a:buChar char="-"/>
            </a:pPr>
            <a:endParaRPr lang="en-US" sz="3200" dirty="0">
              <a:solidFill>
                <a:srgbClr val="645B53"/>
              </a:solidFill>
              <a:latin typeface="Questrial"/>
              <a:ea typeface="Questrial"/>
              <a:cs typeface="Questrial"/>
              <a:sym typeface="Questrial"/>
            </a:endParaRPr>
          </a:p>
        </p:txBody>
      </p:sp>
      <p:sp>
        <p:nvSpPr>
          <p:cNvPr id="10" name="AutoShape 10"/>
          <p:cNvSpPr/>
          <p:nvPr/>
        </p:nvSpPr>
        <p:spPr>
          <a:xfrm flipH="1">
            <a:off x="0" y="5138738"/>
            <a:ext cx="18288000" cy="0"/>
          </a:xfrm>
          <a:prstGeom prst="line">
            <a:avLst/>
          </a:prstGeom>
          <a:ln w="9525" cap="flat">
            <a:solidFill>
              <a:srgbClr val="645B53"/>
            </a:solidFill>
            <a:prstDash val="solid"/>
            <a:headEnd type="none" w="sm" len="sm"/>
            <a:tailEnd type="none" w="sm" len="sm"/>
          </a:ln>
        </p:spPr>
        <p:txBody>
          <a:bodyPr/>
          <a:lstStyle/>
          <a:p>
            <a:endParaRPr lang="en-US"/>
          </a:p>
        </p:txBody>
      </p:sp>
      <p:sp>
        <p:nvSpPr>
          <p:cNvPr id="11" name="AutoShape 11"/>
          <p:cNvSpPr/>
          <p:nvPr/>
        </p:nvSpPr>
        <p:spPr>
          <a:xfrm flipV="1">
            <a:off x="7241918" y="0"/>
            <a:ext cx="0" cy="10287000"/>
          </a:xfrm>
          <a:prstGeom prst="line">
            <a:avLst/>
          </a:prstGeom>
          <a:ln w="9525" cap="flat">
            <a:solidFill>
              <a:srgbClr val="645B53"/>
            </a:solidFill>
            <a:prstDash val="solid"/>
            <a:headEnd type="none" w="sm" len="sm"/>
            <a:tailEnd type="none" w="sm" len="sm"/>
          </a:ln>
        </p:spPr>
        <p:txBody>
          <a:bodyPr/>
          <a:lstStyle/>
          <a:p>
            <a:endParaRPr lang="en-US"/>
          </a:p>
        </p:txBody>
      </p:sp>
      <p:sp>
        <p:nvSpPr>
          <p:cNvPr id="12" name="Freeform 12"/>
          <p:cNvSpPr/>
          <p:nvPr/>
        </p:nvSpPr>
        <p:spPr>
          <a:xfrm>
            <a:off x="17259300" y="9258300"/>
            <a:ext cx="530842" cy="530842"/>
          </a:xfrm>
          <a:custGeom>
            <a:avLst/>
            <a:gdLst/>
            <a:ahLst/>
            <a:cxnLst/>
            <a:rect l="l" t="t" r="r" b="b"/>
            <a:pathLst>
              <a:path w="530842" h="530842">
                <a:moveTo>
                  <a:pt x="0" y="0"/>
                </a:moveTo>
                <a:lnTo>
                  <a:pt x="530842" y="0"/>
                </a:lnTo>
                <a:lnTo>
                  <a:pt x="530842" y="530842"/>
                </a:lnTo>
                <a:lnTo>
                  <a:pt x="0" y="5308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4" name="TextBox 8">
            <a:extLst>
              <a:ext uri="{FF2B5EF4-FFF2-40B4-BE49-F238E27FC236}">
                <a16:creationId xmlns:a16="http://schemas.microsoft.com/office/drawing/2014/main" id="{97591917-C3A2-E59E-B01B-294ED06BBA2B}"/>
              </a:ext>
            </a:extLst>
          </p:cNvPr>
          <p:cNvSpPr txBox="1"/>
          <p:nvPr/>
        </p:nvSpPr>
        <p:spPr>
          <a:xfrm>
            <a:off x="8763002" y="465620"/>
            <a:ext cx="9221135" cy="1975156"/>
          </a:xfrm>
          <a:prstGeom prst="rect">
            <a:avLst/>
          </a:prstGeom>
        </p:spPr>
        <p:txBody>
          <a:bodyPr wrap="square" lIns="0" tIns="0" rIns="0" bIns="0" rtlCol="0" anchor="t">
            <a:spAutoFit/>
          </a:bodyPr>
          <a:lstStyle/>
          <a:p>
            <a:pPr algn="l">
              <a:lnSpc>
                <a:spcPts val="7719"/>
              </a:lnSpc>
            </a:pPr>
            <a:r>
              <a:rPr lang="en-US" sz="7876" spc="-78" dirty="0">
                <a:solidFill>
                  <a:srgbClr val="645B53"/>
                </a:solidFill>
                <a:latin typeface="Questrial"/>
                <a:ea typeface="Questrial"/>
                <a:cs typeface="Questrial"/>
                <a:sym typeface="Questrial"/>
              </a:rPr>
              <a:t>New experience: Working on </a:t>
            </a:r>
            <a:r>
              <a:rPr lang="en-US" sz="7876" spc="-78" dirty="0" err="1">
                <a:solidFill>
                  <a:srgbClr val="645B53"/>
                </a:solidFill>
                <a:latin typeface="Questrial"/>
                <a:ea typeface="Questrial"/>
                <a:cs typeface="Questrial"/>
                <a:sym typeface="Questrial"/>
              </a:rPr>
              <a:t>github</a:t>
            </a:r>
            <a:endParaRPr lang="en-US" sz="7876" spc="-78" dirty="0">
              <a:solidFill>
                <a:srgbClr val="645B53"/>
              </a:solidFill>
              <a:latin typeface="Questrial"/>
              <a:ea typeface="Questrial"/>
              <a:cs typeface="Questrial"/>
              <a:sym typeface="Questrial"/>
            </a:endParaRPr>
          </a:p>
        </p:txBody>
      </p:sp>
      <p:pic>
        <p:nvPicPr>
          <p:cNvPr id="7" name="Picture 6">
            <a:extLst>
              <a:ext uri="{FF2B5EF4-FFF2-40B4-BE49-F238E27FC236}">
                <a16:creationId xmlns:a16="http://schemas.microsoft.com/office/drawing/2014/main" id="{BF9FDF83-A884-4B05-AC3F-407D4348037E}"/>
              </a:ext>
            </a:extLst>
          </p:cNvPr>
          <p:cNvPicPr>
            <a:picLocks noChangeAspect="1"/>
          </p:cNvPicPr>
          <p:nvPr/>
        </p:nvPicPr>
        <p:blipFill>
          <a:blip r:embed="rId4"/>
          <a:stretch>
            <a:fillRect/>
          </a:stretch>
        </p:blipFill>
        <p:spPr>
          <a:xfrm>
            <a:off x="533400" y="518706"/>
            <a:ext cx="5658640" cy="5820587"/>
          </a:xfrm>
          <a:prstGeom prst="rect">
            <a:avLst/>
          </a:prstGeom>
        </p:spPr>
      </p:pic>
      <p:pic>
        <p:nvPicPr>
          <p:cNvPr id="13" name="Picture 12">
            <a:extLst>
              <a:ext uri="{FF2B5EF4-FFF2-40B4-BE49-F238E27FC236}">
                <a16:creationId xmlns:a16="http://schemas.microsoft.com/office/drawing/2014/main" id="{F87C3540-BDE8-44A0-894C-EF8D5397164C}"/>
              </a:ext>
            </a:extLst>
          </p:cNvPr>
          <p:cNvPicPr>
            <a:picLocks noChangeAspect="1"/>
          </p:cNvPicPr>
          <p:nvPr/>
        </p:nvPicPr>
        <p:blipFill>
          <a:blip r:embed="rId5"/>
          <a:stretch>
            <a:fillRect/>
          </a:stretch>
        </p:blipFill>
        <p:spPr>
          <a:xfrm>
            <a:off x="497858" y="6836447"/>
            <a:ext cx="5684657" cy="264135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2BFAC"/>
        </a:solidFill>
        <a:effectLst/>
      </p:bgPr>
    </p:bg>
    <p:spTree>
      <p:nvGrpSpPr>
        <p:cNvPr id="1" name=""/>
        <p:cNvGrpSpPr/>
        <p:nvPr/>
      </p:nvGrpSpPr>
      <p:grpSpPr>
        <a:xfrm>
          <a:off x="0" y="0"/>
          <a:ext cx="0" cy="0"/>
          <a:chOff x="0" y="0"/>
          <a:chExt cx="0" cy="0"/>
        </a:xfrm>
      </p:grpSpPr>
      <p:sp>
        <p:nvSpPr>
          <p:cNvPr id="4" name="AutoShape 4"/>
          <p:cNvSpPr/>
          <p:nvPr/>
        </p:nvSpPr>
        <p:spPr>
          <a:xfrm flipH="1">
            <a:off x="0" y="9253537"/>
            <a:ext cx="18288000" cy="0"/>
          </a:xfrm>
          <a:prstGeom prst="line">
            <a:avLst/>
          </a:prstGeom>
          <a:ln w="9525" cap="flat">
            <a:solidFill>
              <a:srgbClr val="645B53"/>
            </a:solidFill>
            <a:prstDash val="solid"/>
            <a:headEnd type="none" w="sm" len="sm"/>
            <a:tailEnd type="none" w="sm" len="sm"/>
          </a:ln>
        </p:spPr>
        <p:txBody>
          <a:bodyPr/>
          <a:lstStyle/>
          <a:p>
            <a:endParaRPr lang="en-US"/>
          </a:p>
        </p:txBody>
      </p:sp>
      <p:sp>
        <p:nvSpPr>
          <p:cNvPr id="5" name="AutoShape 5"/>
          <p:cNvSpPr/>
          <p:nvPr/>
        </p:nvSpPr>
        <p:spPr>
          <a:xfrm flipV="1">
            <a:off x="7082712" y="0"/>
            <a:ext cx="0" cy="10287000"/>
          </a:xfrm>
          <a:prstGeom prst="line">
            <a:avLst/>
          </a:prstGeom>
          <a:ln w="9525" cap="flat">
            <a:solidFill>
              <a:srgbClr val="645B53"/>
            </a:solidFill>
            <a:prstDash val="solid"/>
            <a:headEnd type="none" w="sm" len="sm"/>
            <a:tailEnd type="none" w="sm" len="sm"/>
          </a:ln>
        </p:spPr>
        <p:txBody>
          <a:bodyPr/>
          <a:lstStyle/>
          <a:p>
            <a:endParaRPr lang="en-US"/>
          </a:p>
        </p:txBody>
      </p:sp>
      <p:sp>
        <p:nvSpPr>
          <p:cNvPr id="6" name="TextBox 6"/>
          <p:cNvSpPr txBox="1"/>
          <p:nvPr/>
        </p:nvSpPr>
        <p:spPr>
          <a:xfrm>
            <a:off x="8446782" y="1836395"/>
            <a:ext cx="8812518" cy="2591479"/>
          </a:xfrm>
          <a:prstGeom prst="rect">
            <a:avLst/>
          </a:prstGeom>
        </p:spPr>
        <p:txBody>
          <a:bodyPr lIns="0" tIns="0" rIns="0" bIns="0" rtlCol="0" anchor="t">
            <a:spAutoFit/>
          </a:bodyPr>
          <a:lstStyle/>
          <a:p>
            <a:pPr algn="r">
              <a:lnSpc>
                <a:spcPts val="10145"/>
              </a:lnSpc>
            </a:pPr>
            <a:r>
              <a:rPr lang="en-US" sz="10352" spc="-103" dirty="0">
                <a:solidFill>
                  <a:srgbClr val="645B53"/>
                </a:solidFill>
                <a:latin typeface="Questrial"/>
                <a:ea typeface="Questrial"/>
                <a:cs typeface="Questrial"/>
                <a:sym typeface="Questrial"/>
              </a:rPr>
              <a:t>Challenges &amp; Learnings</a:t>
            </a:r>
          </a:p>
        </p:txBody>
      </p:sp>
      <p:sp>
        <p:nvSpPr>
          <p:cNvPr id="7" name="TextBox 7"/>
          <p:cNvSpPr txBox="1"/>
          <p:nvPr/>
        </p:nvSpPr>
        <p:spPr>
          <a:xfrm>
            <a:off x="13965436" y="990600"/>
            <a:ext cx="3293864" cy="261803"/>
          </a:xfrm>
          <a:prstGeom prst="rect">
            <a:avLst/>
          </a:prstGeom>
        </p:spPr>
        <p:txBody>
          <a:bodyPr lIns="0" tIns="0" rIns="0" bIns="0" rtlCol="0" anchor="t">
            <a:spAutoFit/>
          </a:bodyPr>
          <a:lstStyle/>
          <a:p>
            <a:pPr algn="r">
              <a:lnSpc>
                <a:spcPts val="2240"/>
              </a:lnSpc>
              <a:spcBef>
                <a:spcPct val="0"/>
              </a:spcBef>
            </a:pPr>
            <a:r>
              <a:rPr lang="en-US" sz="1600" spc="112" dirty="0">
                <a:solidFill>
                  <a:srgbClr val="645B53"/>
                </a:solidFill>
                <a:latin typeface="Questrial"/>
                <a:ea typeface="Questrial"/>
                <a:cs typeface="Questrial"/>
                <a:sym typeface="Questrial"/>
              </a:rPr>
              <a:t>Verde Rose Flower Shop</a:t>
            </a:r>
          </a:p>
        </p:txBody>
      </p:sp>
      <p:sp>
        <p:nvSpPr>
          <p:cNvPr id="9" name="TextBox 9"/>
          <p:cNvSpPr txBox="1"/>
          <p:nvPr/>
        </p:nvSpPr>
        <p:spPr>
          <a:xfrm>
            <a:off x="10922332" y="5163630"/>
            <a:ext cx="5464168" cy="838306"/>
          </a:xfrm>
          <a:prstGeom prst="rect">
            <a:avLst/>
          </a:prstGeom>
        </p:spPr>
        <p:txBody>
          <a:bodyPr lIns="0" tIns="0" rIns="0" bIns="0" rtlCol="0" anchor="t">
            <a:spAutoFit/>
          </a:bodyPr>
          <a:lstStyle/>
          <a:p>
            <a:pPr algn="l">
              <a:lnSpc>
                <a:spcPts val="3359"/>
              </a:lnSpc>
            </a:pPr>
            <a:r>
              <a:rPr lang="en-US" sz="2400" dirty="0">
                <a:solidFill>
                  <a:srgbClr val="645B53"/>
                </a:solidFill>
                <a:latin typeface="Questrial"/>
                <a:ea typeface="Questrial"/>
                <a:cs typeface="Questrial"/>
                <a:sym typeface="Questrial"/>
              </a:rPr>
              <a:t>- Balancing tradition with modern design</a:t>
            </a:r>
          </a:p>
        </p:txBody>
      </p:sp>
      <p:sp>
        <p:nvSpPr>
          <p:cNvPr id="11" name="TextBox 11"/>
          <p:cNvSpPr txBox="1"/>
          <p:nvPr/>
        </p:nvSpPr>
        <p:spPr>
          <a:xfrm>
            <a:off x="10981758" y="6424543"/>
            <a:ext cx="5464168" cy="405765"/>
          </a:xfrm>
          <a:prstGeom prst="rect">
            <a:avLst/>
          </a:prstGeom>
        </p:spPr>
        <p:txBody>
          <a:bodyPr lIns="0" tIns="0" rIns="0" bIns="0" rtlCol="0" anchor="t">
            <a:spAutoFit/>
          </a:bodyPr>
          <a:lstStyle/>
          <a:p>
            <a:pPr algn="l">
              <a:lnSpc>
                <a:spcPts val="3359"/>
              </a:lnSpc>
            </a:pPr>
            <a:r>
              <a:rPr lang="en-US" sz="2400" dirty="0">
                <a:solidFill>
                  <a:srgbClr val="645B53"/>
                </a:solidFill>
                <a:latin typeface="Questrial"/>
                <a:ea typeface="Questrial"/>
                <a:cs typeface="Questrial"/>
                <a:sym typeface="Questrial"/>
              </a:rPr>
              <a:t>- Implementing 3D scroll animation</a:t>
            </a:r>
          </a:p>
        </p:txBody>
      </p:sp>
      <p:sp>
        <p:nvSpPr>
          <p:cNvPr id="13" name="TextBox 13"/>
          <p:cNvSpPr txBox="1"/>
          <p:nvPr/>
        </p:nvSpPr>
        <p:spPr>
          <a:xfrm>
            <a:off x="10981758" y="7090805"/>
            <a:ext cx="4962812" cy="838306"/>
          </a:xfrm>
          <a:prstGeom prst="rect">
            <a:avLst/>
          </a:prstGeom>
        </p:spPr>
        <p:txBody>
          <a:bodyPr lIns="0" tIns="0" rIns="0" bIns="0" rtlCol="0" anchor="t">
            <a:spAutoFit/>
          </a:bodyPr>
          <a:lstStyle/>
          <a:p>
            <a:pPr algn="l">
              <a:lnSpc>
                <a:spcPts val="3359"/>
              </a:lnSpc>
            </a:pPr>
            <a:r>
              <a:rPr lang="en-US" sz="2400" dirty="0">
                <a:solidFill>
                  <a:srgbClr val="645B53"/>
                </a:solidFill>
                <a:latin typeface="Questrial"/>
                <a:ea typeface="Questrial"/>
                <a:cs typeface="Questrial"/>
                <a:sym typeface="Questrial"/>
              </a:rPr>
              <a:t>-Integrating sustainability features with API data</a:t>
            </a:r>
          </a:p>
        </p:txBody>
      </p:sp>
      <p:sp>
        <p:nvSpPr>
          <p:cNvPr id="15" name="TextBox 15"/>
          <p:cNvSpPr txBox="1"/>
          <p:nvPr/>
        </p:nvSpPr>
        <p:spPr>
          <a:xfrm>
            <a:off x="10922332" y="8040076"/>
            <a:ext cx="5404742" cy="405765"/>
          </a:xfrm>
          <a:prstGeom prst="rect">
            <a:avLst/>
          </a:prstGeom>
        </p:spPr>
        <p:txBody>
          <a:bodyPr lIns="0" tIns="0" rIns="0" bIns="0" rtlCol="0" anchor="t">
            <a:spAutoFit/>
          </a:bodyPr>
          <a:lstStyle/>
          <a:p>
            <a:pPr algn="l">
              <a:lnSpc>
                <a:spcPts val="3359"/>
              </a:lnSpc>
            </a:pPr>
            <a:r>
              <a:rPr lang="en-US" sz="2400" dirty="0">
                <a:solidFill>
                  <a:srgbClr val="645B53"/>
                </a:solidFill>
                <a:latin typeface="Questrial"/>
                <a:ea typeface="Questrial"/>
                <a:cs typeface="Questrial"/>
                <a:sym typeface="Questrial"/>
              </a:rPr>
              <a:t>-Managing project workflow on GitHub</a:t>
            </a:r>
          </a:p>
        </p:txBody>
      </p:sp>
      <p:sp>
        <p:nvSpPr>
          <p:cNvPr id="14" name="Freeform 2">
            <a:extLst>
              <a:ext uri="{FF2B5EF4-FFF2-40B4-BE49-F238E27FC236}">
                <a16:creationId xmlns:a16="http://schemas.microsoft.com/office/drawing/2014/main" id="{C194FFD6-30C0-43A3-94A7-BEB99D9D52E0}"/>
              </a:ext>
            </a:extLst>
          </p:cNvPr>
          <p:cNvSpPr/>
          <p:nvPr/>
        </p:nvSpPr>
        <p:spPr>
          <a:xfrm>
            <a:off x="-8991600" y="-21604"/>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5540" r="-30564" b="-28815"/>
            </a:stretch>
          </a:blipFill>
        </p:spPr>
        <p:txBody>
          <a:bodyPr/>
          <a:lstStyle/>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0C6BB"/>
        </a:solidFill>
        <a:effectLst/>
      </p:bgPr>
    </p:bg>
    <p:spTree>
      <p:nvGrpSpPr>
        <p:cNvPr id="1" name=""/>
        <p:cNvGrpSpPr/>
        <p:nvPr/>
      </p:nvGrpSpPr>
      <p:grpSpPr>
        <a:xfrm>
          <a:off x="0" y="0"/>
          <a:ext cx="0" cy="0"/>
          <a:chOff x="0" y="0"/>
          <a:chExt cx="0" cy="0"/>
        </a:xfrm>
      </p:grpSpPr>
      <p:sp>
        <p:nvSpPr>
          <p:cNvPr id="2" name="AutoShape 2"/>
          <p:cNvSpPr/>
          <p:nvPr/>
        </p:nvSpPr>
        <p:spPr>
          <a:xfrm flipH="1">
            <a:off x="0" y="405431"/>
            <a:ext cx="18288000" cy="0"/>
          </a:xfrm>
          <a:prstGeom prst="line">
            <a:avLst/>
          </a:prstGeom>
          <a:ln w="9525" cap="flat">
            <a:solidFill>
              <a:srgbClr val="645B53"/>
            </a:solidFill>
            <a:prstDash val="solid"/>
            <a:headEnd type="none" w="sm" len="sm"/>
            <a:tailEnd type="none" w="sm" len="sm"/>
          </a:ln>
        </p:spPr>
        <p:txBody>
          <a:bodyPr/>
          <a:lstStyle/>
          <a:p>
            <a:endParaRPr lang="en-US"/>
          </a:p>
        </p:txBody>
      </p:sp>
      <p:sp>
        <p:nvSpPr>
          <p:cNvPr id="3" name="AutoShape 3"/>
          <p:cNvSpPr/>
          <p:nvPr/>
        </p:nvSpPr>
        <p:spPr>
          <a:xfrm flipH="1">
            <a:off x="0" y="9881569"/>
            <a:ext cx="18288000" cy="0"/>
          </a:xfrm>
          <a:prstGeom prst="line">
            <a:avLst/>
          </a:prstGeom>
          <a:ln w="9525" cap="flat">
            <a:solidFill>
              <a:srgbClr val="645B53"/>
            </a:solidFill>
            <a:prstDash val="solid"/>
            <a:headEnd type="none" w="sm" len="sm"/>
            <a:tailEnd type="none" w="sm" len="sm"/>
          </a:ln>
        </p:spPr>
        <p:txBody>
          <a:bodyPr/>
          <a:lstStyle/>
          <a:p>
            <a:endParaRPr lang="en-US"/>
          </a:p>
        </p:txBody>
      </p:sp>
      <p:sp>
        <p:nvSpPr>
          <p:cNvPr id="4" name="AutoShape 4"/>
          <p:cNvSpPr/>
          <p:nvPr/>
        </p:nvSpPr>
        <p:spPr>
          <a:xfrm flipV="1">
            <a:off x="11634400" y="0"/>
            <a:ext cx="0" cy="10287000"/>
          </a:xfrm>
          <a:prstGeom prst="line">
            <a:avLst/>
          </a:prstGeom>
          <a:ln w="9525" cap="flat">
            <a:solidFill>
              <a:srgbClr val="645B53"/>
            </a:solidFill>
            <a:prstDash val="solid"/>
            <a:headEnd type="none" w="sm" len="sm"/>
            <a:tailEnd type="none" w="sm" len="sm"/>
          </a:ln>
        </p:spPr>
        <p:txBody>
          <a:bodyPr/>
          <a:lstStyle/>
          <a:p>
            <a:endParaRPr lang="en-US"/>
          </a:p>
        </p:txBody>
      </p:sp>
      <p:grpSp>
        <p:nvGrpSpPr>
          <p:cNvPr id="5" name="Group 5"/>
          <p:cNvGrpSpPr/>
          <p:nvPr/>
        </p:nvGrpSpPr>
        <p:grpSpPr>
          <a:xfrm>
            <a:off x="12024513" y="809113"/>
            <a:ext cx="5887599" cy="8668775"/>
            <a:chOff x="0" y="0"/>
            <a:chExt cx="912143" cy="1343020"/>
          </a:xfrm>
        </p:grpSpPr>
        <p:sp>
          <p:nvSpPr>
            <p:cNvPr id="6" name="Freeform 6"/>
            <p:cNvSpPr/>
            <p:nvPr/>
          </p:nvSpPr>
          <p:spPr>
            <a:xfrm>
              <a:off x="0" y="0"/>
              <a:ext cx="912143" cy="1343020"/>
            </a:xfrm>
            <a:custGeom>
              <a:avLst/>
              <a:gdLst/>
              <a:ahLst/>
              <a:cxnLst/>
              <a:rect l="l" t="t" r="r" b="b"/>
              <a:pathLst>
                <a:path w="912143" h="1343020">
                  <a:moveTo>
                    <a:pt x="51283" y="0"/>
                  </a:moveTo>
                  <a:lnTo>
                    <a:pt x="860860" y="0"/>
                  </a:lnTo>
                  <a:cubicBezTo>
                    <a:pt x="874461" y="0"/>
                    <a:pt x="887505" y="5403"/>
                    <a:pt x="897123" y="15020"/>
                  </a:cubicBezTo>
                  <a:cubicBezTo>
                    <a:pt x="906740" y="24638"/>
                    <a:pt x="912143" y="37682"/>
                    <a:pt x="912143" y="51283"/>
                  </a:cubicBezTo>
                  <a:lnTo>
                    <a:pt x="912143" y="1291737"/>
                  </a:lnTo>
                  <a:cubicBezTo>
                    <a:pt x="912143" y="1305338"/>
                    <a:pt x="906740" y="1318382"/>
                    <a:pt x="897123" y="1328000"/>
                  </a:cubicBezTo>
                  <a:cubicBezTo>
                    <a:pt x="887505" y="1337617"/>
                    <a:pt x="874461" y="1343020"/>
                    <a:pt x="860860" y="1343020"/>
                  </a:cubicBezTo>
                  <a:lnTo>
                    <a:pt x="51283" y="1343020"/>
                  </a:lnTo>
                  <a:cubicBezTo>
                    <a:pt x="37682" y="1343020"/>
                    <a:pt x="24638" y="1337617"/>
                    <a:pt x="15020" y="1328000"/>
                  </a:cubicBezTo>
                  <a:cubicBezTo>
                    <a:pt x="5403" y="1318382"/>
                    <a:pt x="0" y="1305338"/>
                    <a:pt x="0" y="1291737"/>
                  </a:cubicBezTo>
                  <a:lnTo>
                    <a:pt x="0" y="51283"/>
                  </a:lnTo>
                  <a:cubicBezTo>
                    <a:pt x="0" y="37682"/>
                    <a:pt x="5403" y="24638"/>
                    <a:pt x="15020" y="15020"/>
                  </a:cubicBezTo>
                  <a:cubicBezTo>
                    <a:pt x="24638" y="5403"/>
                    <a:pt x="37682" y="0"/>
                    <a:pt x="51283" y="0"/>
                  </a:cubicBezTo>
                  <a:close/>
                </a:path>
              </a:pathLst>
            </a:custGeom>
            <a:blipFill>
              <a:blip r:embed="rId2"/>
              <a:stretch>
                <a:fillRect t="-10370" b="-10370"/>
              </a:stretch>
            </a:blipFill>
          </p:spPr>
          <p:txBody>
            <a:bodyPr/>
            <a:lstStyle/>
            <a:p>
              <a:endParaRPr lang="en-US"/>
            </a:p>
          </p:txBody>
        </p:sp>
      </p:grpSp>
      <p:sp>
        <p:nvSpPr>
          <p:cNvPr id="7" name="TextBox 7"/>
          <p:cNvSpPr txBox="1"/>
          <p:nvPr/>
        </p:nvSpPr>
        <p:spPr>
          <a:xfrm>
            <a:off x="762000" y="4705935"/>
            <a:ext cx="6153309" cy="3946859"/>
          </a:xfrm>
          <a:prstGeom prst="rect">
            <a:avLst/>
          </a:prstGeom>
        </p:spPr>
        <p:txBody>
          <a:bodyPr lIns="0" tIns="0" rIns="0" bIns="0" rtlCol="0" anchor="t">
            <a:spAutoFit/>
          </a:bodyPr>
          <a:lstStyle/>
          <a:p>
            <a:pPr algn="l">
              <a:lnSpc>
                <a:spcPts val="10145"/>
              </a:lnSpc>
            </a:pPr>
            <a:r>
              <a:rPr lang="en-US" sz="10352" spc="-103" dirty="0">
                <a:solidFill>
                  <a:srgbClr val="645B53"/>
                </a:solidFill>
                <a:latin typeface="Questrial"/>
                <a:ea typeface="Questrial"/>
                <a:cs typeface="Questrial"/>
                <a:sym typeface="Questrial"/>
              </a:rPr>
              <a:t>Thank You For Your Attention</a:t>
            </a:r>
          </a:p>
        </p:txBody>
      </p:sp>
      <p:sp>
        <p:nvSpPr>
          <p:cNvPr id="8" name="TextBox 8"/>
          <p:cNvSpPr txBox="1"/>
          <p:nvPr/>
        </p:nvSpPr>
        <p:spPr>
          <a:xfrm>
            <a:off x="5376278" y="2146164"/>
            <a:ext cx="5439946" cy="1616468"/>
          </a:xfrm>
          <a:prstGeom prst="rect">
            <a:avLst/>
          </a:prstGeom>
        </p:spPr>
        <p:txBody>
          <a:bodyPr lIns="0" tIns="0" rIns="0" bIns="0" rtlCol="0" anchor="t">
            <a:spAutoFit/>
          </a:bodyPr>
          <a:lstStyle/>
          <a:p>
            <a:pPr algn="r">
              <a:lnSpc>
                <a:spcPts val="4227"/>
              </a:lnSpc>
            </a:pPr>
            <a:r>
              <a:rPr lang="en-US" sz="4313" spc="-43" dirty="0">
                <a:solidFill>
                  <a:srgbClr val="645B53"/>
                </a:solidFill>
                <a:latin typeface="Questrial"/>
                <a:ea typeface="Questrial"/>
                <a:cs typeface="Questrial"/>
                <a:sym typeface="Questrial"/>
              </a:rPr>
              <a:t>Verde Rosa : a bridge between heritage &amp; innovation</a:t>
            </a:r>
          </a:p>
        </p:txBody>
      </p:sp>
      <p:sp>
        <p:nvSpPr>
          <p:cNvPr id="9" name="TextBox 8">
            <a:extLst>
              <a:ext uri="{FF2B5EF4-FFF2-40B4-BE49-F238E27FC236}">
                <a16:creationId xmlns:a16="http://schemas.microsoft.com/office/drawing/2014/main" id="{2DA09C59-AD06-0154-2201-9DE7D8D776E4}"/>
              </a:ext>
            </a:extLst>
          </p:cNvPr>
          <p:cNvSpPr txBox="1"/>
          <p:nvPr/>
        </p:nvSpPr>
        <p:spPr>
          <a:xfrm>
            <a:off x="5376278" y="4503207"/>
            <a:ext cx="5439946" cy="1077859"/>
          </a:xfrm>
          <a:prstGeom prst="rect">
            <a:avLst/>
          </a:prstGeom>
        </p:spPr>
        <p:txBody>
          <a:bodyPr lIns="0" tIns="0" rIns="0" bIns="0" rtlCol="0" anchor="t">
            <a:spAutoFit/>
          </a:bodyPr>
          <a:lstStyle/>
          <a:p>
            <a:pPr algn="r">
              <a:lnSpc>
                <a:spcPts val="4227"/>
              </a:lnSpc>
            </a:pPr>
            <a:r>
              <a:rPr lang="en-US" sz="3600" spc="-43" dirty="0">
                <a:solidFill>
                  <a:srgbClr val="645B53"/>
                </a:solidFill>
                <a:latin typeface="Questrial"/>
                <a:ea typeface="Questrial"/>
                <a:cs typeface="Questrial"/>
                <a:sym typeface="Questrial"/>
              </a:rPr>
              <a:t>Website as a tribute to the florist’s legacy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0C6BB"/>
        </a:solidFill>
        <a:effectLst/>
      </p:bgPr>
    </p:bg>
    <p:spTree>
      <p:nvGrpSpPr>
        <p:cNvPr id="1" name=""/>
        <p:cNvGrpSpPr/>
        <p:nvPr/>
      </p:nvGrpSpPr>
      <p:grpSpPr>
        <a:xfrm>
          <a:off x="0" y="0"/>
          <a:ext cx="0" cy="0"/>
          <a:chOff x="0" y="0"/>
          <a:chExt cx="0" cy="0"/>
        </a:xfrm>
      </p:grpSpPr>
      <p:grpSp>
        <p:nvGrpSpPr>
          <p:cNvPr id="2" name="Group 2"/>
          <p:cNvGrpSpPr/>
          <p:nvPr/>
        </p:nvGrpSpPr>
        <p:grpSpPr>
          <a:xfrm>
            <a:off x="277236" y="1291318"/>
            <a:ext cx="6530485" cy="8668775"/>
            <a:chOff x="0" y="0"/>
            <a:chExt cx="1011743" cy="1343020"/>
          </a:xfrm>
        </p:grpSpPr>
        <p:sp>
          <p:nvSpPr>
            <p:cNvPr id="3" name="Freeform 3"/>
            <p:cNvSpPr/>
            <p:nvPr/>
          </p:nvSpPr>
          <p:spPr>
            <a:xfrm>
              <a:off x="0" y="0"/>
              <a:ext cx="1011743" cy="1343020"/>
            </a:xfrm>
            <a:custGeom>
              <a:avLst/>
              <a:gdLst/>
              <a:ahLst/>
              <a:cxnLst/>
              <a:rect l="l" t="t" r="r" b="b"/>
              <a:pathLst>
                <a:path w="1011743" h="1343020">
                  <a:moveTo>
                    <a:pt x="46235" y="0"/>
                  </a:moveTo>
                  <a:lnTo>
                    <a:pt x="965508" y="0"/>
                  </a:lnTo>
                  <a:cubicBezTo>
                    <a:pt x="991043" y="0"/>
                    <a:pt x="1011743" y="20700"/>
                    <a:pt x="1011743" y="46235"/>
                  </a:cubicBezTo>
                  <a:lnTo>
                    <a:pt x="1011743" y="1296785"/>
                  </a:lnTo>
                  <a:cubicBezTo>
                    <a:pt x="1011743" y="1309048"/>
                    <a:pt x="1006872" y="1320808"/>
                    <a:pt x="998201" y="1329478"/>
                  </a:cubicBezTo>
                  <a:cubicBezTo>
                    <a:pt x="989530" y="1338149"/>
                    <a:pt x="977771" y="1343020"/>
                    <a:pt x="965508" y="1343020"/>
                  </a:cubicBezTo>
                  <a:lnTo>
                    <a:pt x="46235" y="1343020"/>
                  </a:lnTo>
                  <a:cubicBezTo>
                    <a:pt x="33972" y="1343020"/>
                    <a:pt x="22213" y="1338149"/>
                    <a:pt x="13542" y="1329478"/>
                  </a:cubicBezTo>
                  <a:cubicBezTo>
                    <a:pt x="4871" y="1320808"/>
                    <a:pt x="0" y="1309048"/>
                    <a:pt x="0" y="1296785"/>
                  </a:cubicBezTo>
                  <a:lnTo>
                    <a:pt x="0" y="46235"/>
                  </a:lnTo>
                  <a:cubicBezTo>
                    <a:pt x="0" y="20700"/>
                    <a:pt x="20700" y="0"/>
                    <a:pt x="46235" y="0"/>
                  </a:cubicBezTo>
                  <a:close/>
                </a:path>
              </a:pathLst>
            </a:custGeom>
            <a:blipFill>
              <a:blip r:embed="rId2"/>
              <a:stretch>
                <a:fillRect l="-49619" r="-49619"/>
              </a:stretch>
            </a:blipFill>
          </p:spPr>
          <p:txBody>
            <a:bodyPr/>
            <a:lstStyle/>
            <a:p>
              <a:endParaRPr lang="en-US"/>
            </a:p>
          </p:txBody>
        </p:sp>
      </p:grpSp>
      <p:sp>
        <p:nvSpPr>
          <p:cNvPr id="4" name="TextBox 4"/>
          <p:cNvSpPr txBox="1"/>
          <p:nvPr/>
        </p:nvSpPr>
        <p:spPr>
          <a:xfrm>
            <a:off x="8446782" y="2440701"/>
            <a:ext cx="8812518" cy="2591479"/>
          </a:xfrm>
          <a:prstGeom prst="rect">
            <a:avLst/>
          </a:prstGeom>
        </p:spPr>
        <p:txBody>
          <a:bodyPr lIns="0" tIns="0" rIns="0" bIns="0" rtlCol="0" anchor="t">
            <a:spAutoFit/>
          </a:bodyPr>
          <a:lstStyle/>
          <a:p>
            <a:pPr algn="r">
              <a:lnSpc>
                <a:spcPts val="10145"/>
              </a:lnSpc>
            </a:pPr>
            <a:r>
              <a:rPr lang="en-US" sz="10352" spc="-103" dirty="0">
                <a:solidFill>
                  <a:srgbClr val="645B53"/>
                </a:solidFill>
                <a:latin typeface="Questrial"/>
                <a:ea typeface="Questrial"/>
                <a:cs typeface="Questrial"/>
                <a:sym typeface="Questrial"/>
              </a:rPr>
              <a:t>Project Motivation </a:t>
            </a:r>
          </a:p>
        </p:txBody>
      </p:sp>
      <p:sp>
        <p:nvSpPr>
          <p:cNvPr id="5" name="Freeform 5"/>
          <p:cNvSpPr/>
          <p:nvPr/>
        </p:nvSpPr>
        <p:spPr>
          <a:xfrm>
            <a:off x="17259300" y="9258300"/>
            <a:ext cx="530842" cy="530842"/>
          </a:xfrm>
          <a:custGeom>
            <a:avLst/>
            <a:gdLst/>
            <a:ahLst/>
            <a:cxnLst/>
            <a:rect l="l" t="t" r="r" b="b"/>
            <a:pathLst>
              <a:path w="530842" h="530842">
                <a:moveTo>
                  <a:pt x="0" y="0"/>
                </a:moveTo>
                <a:lnTo>
                  <a:pt x="530842" y="0"/>
                </a:lnTo>
                <a:lnTo>
                  <a:pt x="530842" y="530842"/>
                </a:lnTo>
                <a:lnTo>
                  <a:pt x="0" y="5308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AutoShape 6"/>
          <p:cNvSpPr/>
          <p:nvPr/>
        </p:nvSpPr>
        <p:spPr>
          <a:xfrm flipH="1">
            <a:off x="0" y="1033462"/>
            <a:ext cx="18288000" cy="0"/>
          </a:xfrm>
          <a:prstGeom prst="line">
            <a:avLst/>
          </a:prstGeom>
          <a:ln w="9525" cap="flat">
            <a:solidFill>
              <a:srgbClr val="645B53"/>
            </a:solidFill>
            <a:prstDash val="solid"/>
            <a:headEnd type="none" w="sm" len="sm"/>
            <a:tailEnd type="none" w="sm" len="sm"/>
          </a:ln>
        </p:spPr>
        <p:txBody>
          <a:bodyPr/>
          <a:lstStyle/>
          <a:p>
            <a:endParaRPr lang="en-US"/>
          </a:p>
        </p:txBody>
      </p:sp>
      <p:sp>
        <p:nvSpPr>
          <p:cNvPr id="7" name="TextBox 7"/>
          <p:cNvSpPr txBox="1"/>
          <p:nvPr/>
        </p:nvSpPr>
        <p:spPr>
          <a:xfrm>
            <a:off x="9144000" y="5734769"/>
            <a:ext cx="6294024" cy="1050224"/>
          </a:xfrm>
          <a:prstGeom prst="rect">
            <a:avLst/>
          </a:prstGeom>
        </p:spPr>
        <p:txBody>
          <a:bodyPr lIns="0" tIns="0" rIns="0" bIns="0" rtlCol="0" anchor="t">
            <a:spAutoFit/>
          </a:bodyPr>
          <a:lstStyle/>
          <a:p>
            <a:pPr algn="just">
              <a:lnSpc>
                <a:spcPts val="2800"/>
              </a:lnSpc>
            </a:pPr>
            <a:r>
              <a:rPr lang="en-US" sz="2000" dirty="0">
                <a:solidFill>
                  <a:srgbClr val="645B53"/>
                </a:solidFill>
                <a:latin typeface="Questrial"/>
                <a:ea typeface="Questrial"/>
                <a:cs typeface="Questrial"/>
                <a:sym typeface="Questrial"/>
              </a:rPr>
              <a:t> Preserve tradition while modernizing, expand reach beyond physical store  while creating a digital tribute to the shop’s legacy.</a:t>
            </a:r>
          </a:p>
        </p:txBody>
      </p:sp>
      <p:sp>
        <p:nvSpPr>
          <p:cNvPr id="8" name="AutoShape 8"/>
          <p:cNvSpPr/>
          <p:nvPr/>
        </p:nvSpPr>
        <p:spPr>
          <a:xfrm flipV="1">
            <a:off x="7082712" y="0"/>
            <a:ext cx="0" cy="10287000"/>
          </a:xfrm>
          <a:prstGeom prst="line">
            <a:avLst/>
          </a:prstGeom>
          <a:ln w="9525" cap="flat">
            <a:solidFill>
              <a:srgbClr val="645B53"/>
            </a:solidFill>
            <a:prstDash val="solid"/>
            <a:headEnd type="none" w="sm" len="sm"/>
            <a:tailEnd type="none" w="sm" len="sm"/>
          </a:ln>
        </p:spPr>
        <p:txBody>
          <a:bodyPr/>
          <a:lstStyle/>
          <a:p>
            <a:endParaRPr lang="en-US"/>
          </a:p>
        </p:txBody>
      </p:sp>
      <p:sp>
        <p:nvSpPr>
          <p:cNvPr id="9" name="TextBox 9"/>
          <p:cNvSpPr txBox="1"/>
          <p:nvPr/>
        </p:nvSpPr>
        <p:spPr>
          <a:xfrm>
            <a:off x="3513857" y="396632"/>
            <a:ext cx="3293864" cy="261803"/>
          </a:xfrm>
          <a:prstGeom prst="rect">
            <a:avLst/>
          </a:prstGeom>
        </p:spPr>
        <p:txBody>
          <a:bodyPr lIns="0" tIns="0" rIns="0" bIns="0" rtlCol="0" anchor="t">
            <a:spAutoFit/>
          </a:bodyPr>
          <a:lstStyle/>
          <a:p>
            <a:pPr algn="r">
              <a:lnSpc>
                <a:spcPts val="2240"/>
              </a:lnSpc>
              <a:spcBef>
                <a:spcPct val="0"/>
              </a:spcBef>
            </a:pPr>
            <a:r>
              <a:rPr lang="en-US" sz="1600" spc="112" dirty="0">
                <a:solidFill>
                  <a:srgbClr val="645B53"/>
                </a:solidFill>
                <a:latin typeface="Questrial"/>
                <a:ea typeface="Questrial"/>
                <a:cs typeface="Questrial"/>
                <a:sym typeface="Questrial"/>
              </a:rPr>
              <a:t>Verde Rosa  flower shop</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2BFAC"/>
        </a:solidFill>
        <a:effectLst/>
      </p:bgPr>
    </p:bg>
    <p:spTree>
      <p:nvGrpSpPr>
        <p:cNvPr id="1" name=""/>
        <p:cNvGrpSpPr/>
        <p:nvPr/>
      </p:nvGrpSpPr>
      <p:grpSpPr>
        <a:xfrm>
          <a:off x="0" y="0"/>
          <a:ext cx="0" cy="0"/>
          <a:chOff x="0" y="0"/>
          <a:chExt cx="0" cy="0"/>
        </a:xfrm>
      </p:grpSpPr>
      <p:grpSp>
        <p:nvGrpSpPr>
          <p:cNvPr id="2" name="Group 2"/>
          <p:cNvGrpSpPr/>
          <p:nvPr/>
        </p:nvGrpSpPr>
        <p:grpSpPr>
          <a:xfrm>
            <a:off x="290528" y="316512"/>
            <a:ext cx="9399305" cy="9653976"/>
            <a:chOff x="0" y="0"/>
            <a:chExt cx="1456198" cy="1495653"/>
          </a:xfrm>
        </p:grpSpPr>
        <p:sp>
          <p:nvSpPr>
            <p:cNvPr id="3" name="Freeform 3"/>
            <p:cNvSpPr/>
            <p:nvPr/>
          </p:nvSpPr>
          <p:spPr>
            <a:xfrm>
              <a:off x="0" y="0"/>
              <a:ext cx="1456198" cy="1495653"/>
            </a:xfrm>
            <a:custGeom>
              <a:avLst/>
              <a:gdLst/>
              <a:ahLst/>
              <a:cxnLst/>
              <a:rect l="l" t="t" r="r" b="b"/>
              <a:pathLst>
                <a:path w="1456198" h="1495653">
                  <a:moveTo>
                    <a:pt x="32123" y="0"/>
                  </a:moveTo>
                  <a:lnTo>
                    <a:pt x="1424075" y="0"/>
                  </a:lnTo>
                  <a:cubicBezTo>
                    <a:pt x="1441816" y="0"/>
                    <a:pt x="1456198" y="14382"/>
                    <a:pt x="1456198" y="32123"/>
                  </a:cubicBezTo>
                  <a:lnTo>
                    <a:pt x="1456198" y="1463530"/>
                  </a:lnTo>
                  <a:cubicBezTo>
                    <a:pt x="1456198" y="1481272"/>
                    <a:pt x="1441816" y="1495653"/>
                    <a:pt x="1424075" y="1495653"/>
                  </a:cubicBezTo>
                  <a:lnTo>
                    <a:pt x="32123" y="1495653"/>
                  </a:lnTo>
                  <a:cubicBezTo>
                    <a:pt x="23604" y="1495653"/>
                    <a:pt x="15433" y="1492269"/>
                    <a:pt x="9409" y="1486245"/>
                  </a:cubicBezTo>
                  <a:cubicBezTo>
                    <a:pt x="3384" y="1480221"/>
                    <a:pt x="0" y="1472050"/>
                    <a:pt x="0" y="1463530"/>
                  </a:cubicBezTo>
                  <a:lnTo>
                    <a:pt x="0" y="32123"/>
                  </a:lnTo>
                  <a:cubicBezTo>
                    <a:pt x="0" y="14382"/>
                    <a:pt x="14382" y="0"/>
                    <a:pt x="32123" y="0"/>
                  </a:cubicBezTo>
                  <a:close/>
                </a:path>
              </a:pathLst>
            </a:custGeom>
            <a:blipFill>
              <a:blip r:embed="rId2"/>
              <a:stretch>
                <a:fillRect t="-23067" b="-23067"/>
              </a:stretch>
            </a:blipFill>
          </p:spPr>
          <p:txBody>
            <a:bodyPr/>
            <a:lstStyle/>
            <a:p>
              <a:endParaRPr lang="en-US"/>
            </a:p>
          </p:txBody>
        </p:sp>
      </p:grpSp>
      <p:sp>
        <p:nvSpPr>
          <p:cNvPr id="4" name="TextBox 4"/>
          <p:cNvSpPr txBox="1"/>
          <p:nvPr/>
        </p:nvSpPr>
        <p:spPr>
          <a:xfrm>
            <a:off x="12111659" y="1409700"/>
            <a:ext cx="5147641" cy="987706"/>
          </a:xfrm>
          <a:prstGeom prst="rect">
            <a:avLst/>
          </a:prstGeom>
        </p:spPr>
        <p:txBody>
          <a:bodyPr lIns="0" tIns="0" rIns="0" bIns="0" rtlCol="0" anchor="t">
            <a:spAutoFit/>
          </a:bodyPr>
          <a:lstStyle/>
          <a:p>
            <a:pPr algn="l">
              <a:lnSpc>
                <a:spcPts val="7719"/>
              </a:lnSpc>
            </a:pPr>
            <a:r>
              <a:rPr lang="en-US" sz="7876" spc="-78" dirty="0">
                <a:solidFill>
                  <a:srgbClr val="645B53"/>
                </a:solidFill>
                <a:latin typeface="Questrial"/>
                <a:ea typeface="Questrial"/>
                <a:cs typeface="Questrial"/>
                <a:sym typeface="Questrial"/>
              </a:rPr>
              <a:t>Objectives</a:t>
            </a:r>
          </a:p>
        </p:txBody>
      </p:sp>
      <p:sp>
        <p:nvSpPr>
          <p:cNvPr id="5" name="Freeform 5"/>
          <p:cNvSpPr/>
          <p:nvPr/>
        </p:nvSpPr>
        <p:spPr>
          <a:xfrm>
            <a:off x="17259300" y="9258300"/>
            <a:ext cx="530842" cy="530842"/>
          </a:xfrm>
          <a:custGeom>
            <a:avLst/>
            <a:gdLst/>
            <a:ahLst/>
            <a:cxnLst/>
            <a:rect l="l" t="t" r="r" b="b"/>
            <a:pathLst>
              <a:path w="530842" h="530842">
                <a:moveTo>
                  <a:pt x="0" y="0"/>
                </a:moveTo>
                <a:lnTo>
                  <a:pt x="530842" y="0"/>
                </a:lnTo>
                <a:lnTo>
                  <a:pt x="530842" y="530842"/>
                </a:lnTo>
                <a:lnTo>
                  <a:pt x="0" y="5308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AutoShape 6"/>
          <p:cNvSpPr/>
          <p:nvPr/>
        </p:nvSpPr>
        <p:spPr>
          <a:xfrm flipV="1">
            <a:off x="10702157" y="0"/>
            <a:ext cx="0" cy="10287000"/>
          </a:xfrm>
          <a:prstGeom prst="line">
            <a:avLst/>
          </a:prstGeom>
          <a:ln w="9525" cap="flat">
            <a:solidFill>
              <a:srgbClr val="645B53"/>
            </a:solidFill>
            <a:prstDash val="solid"/>
            <a:headEnd type="none" w="sm" len="sm"/>
            <a:tailEnd type="none" w="sm" len="sm"/>
          </a:ln>
        </p:spPr>
        <p:txBody>
          <a:bodyPr/>
          <a:lstStyle/>
          <a:p>
            <a:endParaRPr lang="en-US"/>
          </a:p>
        </p:txBody>
      </p:sp>
      <p:sp>
        <p:nvSpPr>
          <p:cNvPr id="7" name="TextBox 7"/>
          <p:cNvSpPr txBox="1"/>
          <p:nvPr/>
        </p:nvSpPr>
        <p:spPr>
          <a:xfrm>
            <a:off x="13965436" y="755015"/>
            <a:ext cx="3293864" cy="261803"/>
          </a:xfrm>
          <a:prstGeom prst="rect">
            <a:avLst/>
          </a:prstGeom>
        </p:spPr>
        <p:txBody>
          <a:bodyPr lIns="0" tIns="0" rIns="0" bIns="0" rtlCol="0" anchor="t">
            <a:spAutoFit/>
          </a:bodyPr>
          <a:lstStyle/>
          <a:p>
            <a:pPr algn="r">
              <a:lnSpc>
                <a:spcPts val="2240"/>
              </a:lnSpc>
              <a:spcBef>
                <a:spcPct val="0"/>
              </a:spcBef>
            </a:pPr>
            <a:r>
              <a:rPr lang="en-US" sz="1600" spc="112" dirty="0">
                <a:solidFill>
                  <a:srgbClr val="645B53"/>
                </a:solidFill>
                <a:latin typeface="Questrial"/>
                <a:ea typeface="Questrial"/>
                <a:cs typeface="Questrial"/>
                <a:sym typeface="Questrial"/>
              </a:rPr>
              <a:t>Verde Rosa Flower Shop</a:t>
            </a:r>
          </a:p>
        </p:txBody>
      </p:sp>
      <p:sp>
        <p:nvSpPr>
          <p:cNvPr id="8" name="TextBox 7">
            <a:extLst>
              <a:ext uri="{FF2B5EF4-FFF2-40B4-BE49-F238E27FC236}">
                <a16:creationId xmlns:a16="http://schemas.microsoft.com/office/drawing/2014/main" id="{9FA9EF50-85F3-4F2E-E0AC-49E3359199B4}"/>
              </a:ext>
            </a:extLst>
          </p:cNvPr>
          <p:cNvSpPr txBox="1"/>
          <p:nvPr/>
        </p:nvSpPr>
        <p:spPr>
          <a:xfrm>
            <a:off x="11887200" y="2781300"/>
            <a:ext cx="5372098" cy="3785652"/>
          </a:xfrm>
          <a:prstGeom prst="rect">
            <a:avLst/>
          </a:prstGeom>
          <a:noFill/>
        </p:spPr>
        <p:txBody>
          <a:bodyPr wrap="square" rtlCol="0">
            <a:spAutoFit/>
          </a:bodyPr>
          <a:lstStyle/>
          <a:p>
            <a:r>
              <a:rPr lang="en-US" sz="2000" dirty="0">
                <a:solidFill>
                  <a:srgbClr val="645B53"/>
                </a:solidFill>
                <a:latin typeface="Questrial" pitchFamily="2" charset="0"/>
                <a:ea typeface="Questrial" pitchFamily="2" charset="0"/>
                <a:cs typeface="Questrial" pitchFamily="2" charset="0"/>
              </a:rPr>
              <a:t>We aim to build a responsive, user-friendly website that showcases our products in a visually appealing way while offering a smooth and enjoyable browsing experience. The platform will support full online shopping features, including a shopping cart and a secure login system, making it easy for customers to explore and purchase items. Additionally, the website will promote sustainability by integrating a donation element that encourages users to contribute to eco-friendly initiatives.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0C6BB"/>
        </a:solidFill>
        <a:effectLst/>
      </p:bgPr>
    </p:bg>
    <p:spTree>
      <p:nvGrpSpPr>
        <p:cNvPr id="1" name=""/>
        <p:cNvGrpSpPr/>
        <p:nvPr/>
      </p:nvGrpSpPr>
      <p:grpSpPr>
        <a:xfrm>
          <a:off x="0" y="0"/>
          <a:ext cx="0" cy="0"/>
          <a:chOff x="0" y="0"/>
          <a:chExt cx="0" cy="0"/>
        </a:xfrm>
      </p:grpSpPr>
      <p:sp>
        <p:nvSpPr>
          <p:cNvPr id="6" name="TextBox 6"/>
          <p:cNvSpPr txBox="1"/>
          <p:nvPr/>
        </p:nvSpPr>
        <p:spPr>
          <a:xfrm>
            <a:off x="495657" y="703970"/>
            <a:ext cx="6393123" cy="2591479"/>
          </a:xfrm>
          <a:prstGeom prst="rect">
            <a:avLst/>
          </a:prstGeom>
        </p:spPr>
        <p:txBody>
          <a:bodyPr lIns="0" tIns="0" rIns="0" bIns="0" rtlCol="0" anchor="t">
            <a:spAutoFit/>
          </a:bodyPr>
          <a:lstStyle/>
          <a:p>
            <a:pPr algn="l">
              <a:lnSpc>
                <a:spcPts val="10145"/>
              </a:lnSpc>
            </a:pPr>
            <a:r>
              <a:rPr lang="en-US" sz="10352" spc="-103" dirty="0">
                <a:solidFill>
                  <a:srgbClr val="645B53"/>
                </a:solidFill>
                <a:latin typeface="Questrial"/>
                <a:ea typeface="Questrial"/>
                <a:cs typeface="Questrial"/>
                <a:sym typeface="Questrial"/>
              </a:rPr>
              <a:t>Website Navigation</a:t>
            </a:r>
          </a:p>
        </p:txBody>
      </p:sp>
      <p:sp>
        <p:nvSpPr>
          <p:cNvPr id="8" name="TextBox 8"/>
          <p:cNvSpPr txBox="1"/>
          <p:nvPr/>
        </p:nvSpPr>
        <p:spPr>
          <a:xfrm>
            <a:off x="10467702" y="2659677"/>
            <a:ext cx="6294024" cy="2127442"/>
          </a:xfrm>
          <a:prstGeom prst="rect">
            <a:avLst/>
          </a:prstGeom>
        </p:spPr>
        <p:txBody>
          <a:bodyPr lIns="0" tIns="0" rIns="0" bIns="0" rtlCol="0" anchor="t">
            <a:spAutoFit/>
          </a:bodyPr>
          <a:lstStyle/>
          <a:p>
            <a:pPr algn="just">
              <a:lnSpc>
                <a:spcPts val="2800"/>
              </a:lnSpc>
            </a:pPr>
            <a:r>
              <a:rPr lang="en-US" sz="2000" dirty="0">
                <a:solidFill>
                  <a:srgbClr val="645B53"/>
                </a:solidFill>
                <a:latin typeface="Questrial"/>
                <a:ea typeface="Questrial"/>
                <a:cs typeface="Questrial"/>
                <a:sym typeface="Questrial"/>
              </a:rPr>
              <a:t>The website features a navigation bar built with React Router, allowing smooth and seamless transitions between different sections of the platform. It includes dedicated pages for Home, Products, Cart, Login, and Sustainability, ensuring a clear structure and easy access to all key areas of the site..</a:t>
            </a:r>
          </a:p>
        </p:txBody>
      </p:sp>
      <p:sp>
        <p:nvSpPr>
          <p:cNvPr id="9" name="Freeform 9"/>
          <p:cNvSpPr/>
          <p:nvPr/>
        </p:nvSpPr>
        <p:spPr>
          <a:xfrm>
            <a:off x="17259300" y="9258300"/>
            <a:ext cx="530842" cy="530842"/>
          </a:xfrm>
          <a:custGeom>
            <a:avLst/>
            <a:gdLst/>
            <a:ahLst/>
            <a:cxnLst/>
            <a:rect l="l" t="t" r="r" b="b"/>
            <a:pathLst>
              <a:path w="530842" h="530842">
                <a:moveTo>
                  <a:pt x="0" y="0"/>
                </a:moveTo>
                <a:lnTo>
                  <a:pt x="530842" y="0"/>
                </a:lnTo>
                <a:lnTo>
                  <a:pt x="530842" y="530842"/>
                </a:lnTo>
                <a:lnTo>
                  <a:pt x="0" y="5308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AutoShape 10"/>
          <p:cNvSpPr/>
          <p:nvPr/>
        </p:nvSpPr>
        <p:spPr>
          <a:xfrm flipV="1">
            <a:off x="7426586" y="0"/>
            <a:ext cx="0" cy="10287000"/>
          </a:xfrm>
          <a:prstGeom prst="line">
            <a:avLst/>
          </a:prstGeom>
          <a:ln w="9525" cap="flat">
            <a:solidFill>
              <a:srgbClr val="645B53"/>
            </a:solidFill>
            <a:prstDash val="solid"/>
            <a:headEnd type="none" w="sm" len="sm"/>
            <a:tailEnd type="none" w="sm" len="sm"/>
          </a:ln>
        </p:spPr>
        <p:txBody>
          <a:bodyPr/>
          <a:lstStyle/>
          <a:p>
            <a:endParaRPr lang="en-US"/>
          </a:p>
        </p:txBody>
      </p:sp>
      <p:sp>
        <p:nvSpPr>
          <p:cNvPr id="11" name="TextBox 11"/>
          <p:cNvSpPr txBox="1"/>
          <p:nvPr/>
        </p:nvSpPr>
        <p:spPr>
          <a:xfrm>
            <a:off x="13965436" y="755015"/>
            <a:ext cx="3293864" cy="261803"/>
          </a:xfrm>
          <a:prstGeom prst="rect">
            <a:avLst/>
          </a:prstGeom>
        </p:spPr>
        <p:txBody>
          <a:bodyPr lIns="0" tIns="0" rIns="0" bIns="0" rtlCol="0" anchor="t">
            <a:spAutoFit/>
          </a:bodyPr>
          <a:lstStyle/>
          <a:p>
            <a:pPr algn="r">
              <a:lnSpc>
                <a:spcPts val="2240"/>
              </a:lnSpc>
              <a:spcBef>
                <a:spcPct val="0"/>
              </a:spcBef>
            </a:pPr>
            <a:r>
              <a:rPr lang="en-US" sz="1600" spc="112" dirty="0">
                <a:solidFill>
                  <a:srgbClr val="645B53"/>
                </a:solidFill>
                <a:latin typeface="Questrial"/>
                <a:ea typeface="Questrial"/>
                <a:cs typeface="Questrial"/>
                <a:sym typeface="Questrial"/>
              </a:rPr>
              <a:t>Verde Rosa Flower Shop</a:t>
            </a:r>
          </a:p>
        </p:txBody>
      </p:sp>
      <p:pic>
        <p:nvPicPr>
          <p:cNvPr id="7" name="Picture 6">
            <a:extLst>
              <a:ext uri="{FF2B5EF4-FFF2-40B4-BE49-F238E27FC236}">
                <a16:creationId xmlns:a16="http://schemas.microsoft.com/office/drawing/2014/main" id="{1B91AC96-43B3-461F-9E18-CC948DC770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6274" y="6002029"/>
            <a:ext cx="15235452" cy="8569942"/>
          </a:xfrm>
          <a:prstGeom prst="rect">
            <a:avLst/>
          </a:prstGeom>
        </p:spPr>
      </p:pic>
    </p:spTree>
    <p:extLst>
      <p:ext uri="{BB962C8B-B14F-4D97-AF65-F5344CB8AC3E}">
        <p14:creationId xmlns:p14="http://schemas.microsoft.com/office/powerpoint/2010/main" val="3754556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2BFAC"/>
        </a:solidFill>
        <a:effectLst/>
      </p:bgPr>
    </p:bg>
    <p:spTree>
      <p:nvGrpSpPr>
        <p:cNvPr id="1" name=""/>
        <p:cNvGrpSpPr/>
        <p:nvPr/>
      </p:nvGrpSpPr>
      <p:grpSpPr>
        <a:xfrm>
          <a:off x="0" y="0"/>
          <a:ext cx="0" cy="0"/>
          <a:chOff x="0" y="0"/>
          <a:chExt cx="0" cy="0"/>
        </a:xfrm>
      </p:grpSpPr>
      <p:sp>
        <p:nvSpPr>
          <p:cNvPr id="8" name="Freeform 8"/>
          <p:cNvSpPr/>
          <p:nvPr/>
        </p:nvSpPr>
        <p:spPr>
          <a:xfrm>
            <a:off x="17259300" y="9258300"/>
            <a:ext cx="530842" cy="530842"/>
          </a:xfrm>
          <a:custGeom>
            <a:avLst/>
            <a:gdLst/>
            <a:ahLst/>
            <a:cxnLst/>
            <a:rect l="l" t="t" r="r" b="b"/>
            <a:pathLst>
              <a:path w="530842" h="530842">
                <a:moveTo>
                  <a:pt x="0" y="0"/>
                </a:moveTo>
                <a:lnTo>
                  <a:pt x="530842" y="0"/>
                </a:lnTo>
                <a:lnTo>
                  <a:pt x="530842" y="530842"/>
                </a:lnTo>
                <a:lnTo>
                  <a:pt x="0" y="5308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TextBox 9"/>
          <p:cNvSpPr txBox="1"/>
          <p:nvPr/>
        </p:nvSpPr>
        <p:spPr>
          <a:xfrm>
            <a:off x="9963150" y="1005319"/>
            <a:ext cx="7048500" cy="1296252"/>
          </a:xfrm>
          <a:prstGeom prst="rect">
            <a:avLst/>
          </a:prstGeom>
        </p:spPr>
        <p:txBody>
          <a:bodyPr wrap="square" lIns="0" tIns="0" rIns="0" bIns="0" rtlCol="0" anchor="t">
            <a:spAutoFit/>
          </a:bodyPr>
          <a:lstStyle/>
          <a:p>
            <a:pPr algn="l">
              <a:lnSpc>
                <a:spcPts val="10145"/>
              </a:lnSpc>
            </a:pPr>
            <a:r>
              <a:rPr lang="en-US" sz="10352" spc="-103" dirty="0">
                <a:solidFill>
                  <a:srgbClr val="645B53"/>
                </a:solidFill>
                <a:latin typeface="Questrial"/>
                <a:ea typeface="Questrial"/>
                <a:cs typeface="Questrial"/>
                <a:sym typeface="Questrial"/>
              </a:rPr>
              <a:t>Home Page </a:t>
            </a:r>
          </a:p>
        </p:txBody>
      </p:sp>
      <p:sp>
        <p:nvSpPr>
          <p:cNvPr id="10" name="TextBox 10"/>
          <p:cNvSpPr txBox="1"/>
          <p:nvPr/>
        </p:nvSpPr>
        <p:spPr>
          <a:xfrm>
            <a:off x="14425943" y="3576847"/>
            <a:ext cx="3098778" cy="5359096"/>
          </a:xfrm>
          <a:prstGeom prst="rect">
            <a:avLst/>
          </a:prstGeom>
        </p:spPr>
        <p:txBody>
          <a:bodyPr lIns="0" tIns="0" rIns="0" bIns="0" rtlCol="0" anchor="t">
            <a:spAutoFit/>
          </a:bodyPr>
          <a:lstStyle/>
          <a:p>
            <a:pPr algn="just">
              <a:lnSpc>
                <a:spcPts val="2800"/>
              </a:lnSpc>
            </a:pPr>
            <a:r>
              <a:rPr lang="en-US" sz="2000" dirty="0">
                <a:solidFill>
                  <a:srgbClr val="645B53"/>
                </a:solidFill>
                <a:latin typeface="Questrial"/>
                <a:ea typeface="Questrial"/>
                <a:cs typeface="Questrial"/>
                <a:sym typeface="Questrial"/>
              </a:rPr>
              <a:t>The site opens with a clean, floral design that feels fresh and inviting, complemented by a striking 3D SVG model that gently twists as the user scrolls to add depth and motion. A warm, welcoming introduction to Verde-Rosa greets visitors, immediately communicating the brand’s personality and setting the tone for an engaging user experience.</a:t>
            </a:r>
          </a:p>
        </p:txBody>
      </p:sp>
      <p:pic>
        <p:nvPicPr>
          <p:cNvPr id="12" name="Picture 11">
            <a:extLst>
              <a:ext uri="{FF2B5EF4-FFF2-40B4-BE49-F238E27FC236}">
                <a16:creationId xmlns:a16="http://schemas.microsoft.com/office/drawing/2014/main" id="{C3C6F0C3-F133-413F-A638-57D46CC26F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2548789"/>
            <a:ext cx="13182600" cy="741521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2BFAC"/>
        </a:solidFill>
        <a:effectLst/>
      </p:bgPr>
    </p:bg>
    <p:spTree>
      <p:nvGrpSpPr>
        <p:cNvPr id="1" name=""/>
        <p:cNvGrpSpPr/>
        <p:nvPr/>
      </p:nvGrpSpPr>
      <p:grpSpPr>
        <a:xfrm>
          <a:off x="0" y="0"/>
          <a:ext cx="0" cy="0"/>
          <a:chOff x="0" y="0"/>
          <a:chExt cx="0" cy="0"/>
        </a:xfrm>
      </p:grpSpPr>
      <p:sp>
        <p:nvSpPr>
          <p:cNvPr id="8" name="Freeform 8"/>
          <p:cNvSpPr/>
          <p:nvPr/>
        </p:nvSpPr>
        <p:spPr>
          <a:xfrm>
            <a:off x="17259300" y="9258300"/>
            <a:ext cx="530842" cy="530842"/>
          </a:xfrm>
          <a:custGeom>
            <a:avLst/>
            <a:gdLst/>
            <a:ahLst/>
            <a:cxnLst/>
            <a:rect l="l" t="t" r="r" b="b"/>
            <a:pathLst>
              <a:path w="530842" h="530842">
                <a:moveTo>
                  <a:pt x="0" y="0"/>
                </a:moveTo>
                <a:lnTo>
                  <a:pt x="530842" y="0"/>
                </a:lnTo>
                <a:lnTo>
                  <a:pt x="530842" y="530842"/>
                </a:lnTo>
                <a:lnTo>
                  <a:pt x="0" y="5308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TextBox 9"/>
          <p:cNvSpPr txBox="1"/>
          <p:nvPr/>
        </p:nvSpPr>
        <p:spPr>
          <a:xfrm>
            <a:off x="9963150" y="1005319"/>
            <a:ext cx="7048500" cy="1296252"/>
          </a:xfrm>
          <a:prstGeom prst="rect">
            <a:avLst/>
          </a:prstGeom>
        </p:spPr>
        <p:txBody>
          <a:bodyPr wrap="square" lIns="0" tIns="0" rIns="0" bIns="0" rtlCol="0" anchor="t">
            <a:spAutoFit/>
          </a:bodyPr>
          <a:lstStyle/>
          <a:p>
            <a:pPr algn="l">
              <a:lnSpc>
                <a:spcPts val="10145"/>
              </a:lnSpc>
            </a:pPr>
            <a:r>
              <a:rPr lang="en-US" sz="10352" spc="-103" dirty="0">
                <a:solidFill>
                  <a:srgbClr val="645B53"/>
                </a:solidFill>
                <a:latin typeface="Questrial"/>
                <a:ea typeface="Questrial"/>
                <a:cs typeface="Questrial"/>
                <a:sym typeface="Questrial"/>
              </a:rPr>
              <a:t>Home Page </a:t>
            </a:r>
          </a:p>
        </p:txBody>
      </p:sp>
      <p:sp>
        <p:nvSpPr>
          <p:cNvPr id="10" name="TextBox 10"/>
          <p:cNvSpPr txBox="1"/>
          <p:nvPr/>
        </p:nvSpPr>
        <p:spPr>
          <a:xfrm>
            <a:off x="14425943" y="3576847"/>
            <a:ext cx="3098778" cy="5359096"/>
          </a:xfrm>
          <a:prstGeom prst="rect">
            <a:avLst/>
          </a:prstGeom>
        </p:spPr>
        <p:txBody>
          <a:bodyPr lIns="0" tIns="0" rIns="0" bIns="0" rtlCol="0" anchor="t">
            <a:spAutoFit/>
          </a:bodyPr>
          <a:lstStyle/>
          <a:p>
            <a:pPr algn="just">
              <a:lnSpc>
                <a:spcPts val="2800"/>
              </a:lnSpc>
            </a:pPr>
            <a:r>
              <a:rPr lang="en-US" sz="2000" dirty="0">
                <a:solidFill>
                  <a:srgbClr val="645B53"/>
                </a:solidFill>
                <a:latin typeface="Questrial"/>
                <a:ea typeface="Questrial"/>
                <a:cs typeface="Questrial"/>
                <a:sym typeface="Questrial"/>
              </a:rPr>
              <a:t>The site opens with a clean, floral design that feels fresh and inviting, complemented by a striking 3D SVG model that gently twists as the user scrolls to add depth and motion. A warm, welcoming introduction to Verde-Rosa greets visitors, immediately communicating the brand’s personality and setting the tone for an engaging user experience.</a:t>
            </a:r>
          </a:p>
        </p:txBody>
      </p:sp>
      <p:pic>
        <p:nvPicPr>
          <p:cNvPr id="11" name="Picture 10">
            <a:extLst>
              <a:ext uri="{FF2B5EF4-FFF2-40B4-BE49-F238E27FC236}">
                <a16:creationId xmlns:a16="http://schemas.microsoft.com/office/drawing/2014/main" id="{77DC3B8A-4F44-49C8-88C6-1880D9EA0B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2548789"/>
            <a:ext cx="13182600" cy="7415213"/>
          </a:xfrm>
          <a:prstGeom prst="rect">
            <a:avLst/>
          </a:prstGeom>
        </p:spPr>
      </p:pic>
    </p:spTree>
    <p:extLst>
      <p:ext uri="{BB962C8B-B14F-4D97-AF65-F5344CB8AC3E}">
        <p14:creationId xmlns:p14="http://schemas.microsoft.com/office/powerpoint/2010/main" val="387898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2BFAC"/>
        </a:solidFill>
        <a:effectLst/>
      </p:bgPr>
    </p:bg>
    <p:spTree>
      <p:nvGrpSpPr>
        <p:cNvPr id="1" name=""/>
        <p:cNvGrpSpPr/>
        <p:nvPr/>
      </p:nvGrpSpPr>
      <p:grpSpPr>
        <a:xfrm>
          <a:off x="0" y="0"/>
          <a:ext cx="0" cy="0"/>
          <a:chOff x="0" y="0"/>
          <a:chExt cx="0" cy="0"/>
        </a:xfrm>
      </p:grpSpPr>
      <p:sp>
        <p:nvSpPr>
          <p:cNvPr id="8" name="Freeform 8"/>
          <p:cNvSpPr/>
          <p:nvPr/>
        </p:nvSpPr>
        <p:spPr>
          <a:xfrm>
            <a:off x="17259300" y="9258300"/>
            <a:ext cx="530842" cy="530842"/>
          </a:xfrm>
          <a:custGeom>
            <a:avLst/>
            <a:gdLst/>
            <a:ahLst/>
            <a:cxnLst/>
            <a:rect l="l" t="t" r="r" b="b"/>
            <a:pathLst>
              <a:path w="530842" h="530842">
                <a:moveTo>
                  <a:pt x="0" y="0"/>
                </a:moveTo>
                <a:lnTo>
                  <a:pt x="530842" y="0"/>
                </a:lnTo>
                <a:lnTo>
                  <a:pt x="530842" y="530842"/>
                </a:lnTo>
                <a:lnTo>
                  <a:pt x="0" y="5308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TextBox 9"/>
          <p:cNvSpPr txBox="1"/>
          <p:nvPr/>
        </p:nvSpPr>
        <p:spPr>
          <a:xfrm>
            <a:off x="9963150" y="1005319"/>
            <a:ext cx="7048500" cy="1296252"/>
          </a:xfrm>
          <a:prstGeom prst="rect">
            <a:avLst/>
          </a:prstGeom>
        </p:spPr>
        <p:txBody>
          <a:bodyPr wrap="square" lIns="0" tIns="0" rIns="0" bIns="0" rtlCol="0" anchor="t">
            <a:spAutoFit/>
          </a:bodyPr>
          <a:lstStyle/>
          <a:p>
            <a:pPr algn="l">
              <a:lnSpc>
                <a:spcPts val="10145"/>
              </a:lnSpc>
            </a:pPr>
            <a:r>
              <a:rPr lang="en-US" sz="10352" spc="-103" dirty="0">
                <a:solidFill>
                  <a:srgbClr val="645B53"/>
                </a:solidFill>
                <a:latin typeface="Questrial"/>
                <a:ea typeface="Questrial"/>
                <a:cs typeface="Questrial"/>
                <a:sym typeface="Questrial"/>
              </a:rPr>
              <a:t>Home Page </a:t>
            </a:r>
          </a:p>
        </p:txBody>
      </p:sp>
      <p:sp>
        <p:nvSpPr>
          <p:cNvPr id="10" name="TextBox 10"/>
          <p:cNvSpPr txBox="1"/>
          <p:nvPr/>
        </p:nvSpPr>
        <p:spPr>
          <a:xfrm>
            <a:off x="14425943" y="3576847"/>
            <a:ext cx="3098778" cy="5359096"/>
          </a:xfrm>
          <a:prstGeom prst="rect">
            <a:avLst/>
          </a:prstGeom>
        </p:spPr>
        <p:txBody>
          <a:bodyPr lIns="0" tIns="0" rIns="0" bIns="0" rtlCol="0" anchor="t">
            <a:spAutoFit/>
          </a:bodyPr>
          <a:lstStyle/>
          <a:p>
            <a:pPr algn="just">
              <a:lnSpc>
                <a:spcPts val="2800"/>
              </a:lnSpc>
            </a:pPr>
            <a:r>
              <a:rPr lang="en-US" sz="2000" dirty="0">
                <a:solidFill>
                  <a:srgbClr val="645B53"/>
                </a:solidFill>
                <a:latin typeface="Questrial"/>
                <a:ea typeface="Questrial"/>
                <a:cs typeface="Questrial"/>
                <a:sym typeface="Questrial"/>
              </a:rPr>
              <a:t>The site opens with a clean, floral design that feels fresh and inviting, complemented by a striking 3D SVG model that gently twists as the user scrolls to add depth and motion. A warm, welcoming introduction to Verde-Rosa greets visitors, immediately communicating the brand’s personality and setting the tone for an engaging user experience.</a:t>
            </a:r>
          </a:p>
        </p:txBody>
      </p:sp>
      <p:pic>
        <p:nvPicPr>
          <p:cNvPr id="12" name="Picture 11">
            <a:extLst>
              <a:ext uri="{FF2B5EF4-FFF2-40B4-BE49-F238E27FC236}">
                <a16:creationId xmlns:a16="http://schemas.microsoft.com/office/drawing/2014/main" id="{0D4A4C11-22EF-479C-B11A-B35AA99A22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2577364"/>
            <a:ext cx="13182600" cy="7415213"/>
          </a:xfrm>
          <a:prstGeom prst="rect">
            <a:avLst/>
          </a:prstGeom>
        </p:spPr>
      </p:pic>
    </p:spTree>
    <p:extLst>
      <p:ext uri="{BB962C8B-B14F-4D97-AF65-F5344CB8AC3E}">
        <p14:creationId xmlns:p14="http://schemas.microsoft.com/office/powerpoint/2010/main" val="3851754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2BFAC"/>
        </a:solidFill>
        <a:effectLst/>
      </p:bgPr>
    </p:bg>
    <p:spTree>
      <p:nvGrpSpPr>
        <p:cNvPr id="1" name=""/>
        <p:cNvGrpSpPr/>
        <p:nvPr/>
      </p:nvGrpSpPr>
      <p:grpSpPr>
        <a:xfrm>
          <a:off x="0" y="0"/>
          <a:ext cx="0" cy="0"/>
          <a:chOff x="0" y="0"/>
          <a:chExt cx="0" cy="0"/>
        </a:xfrm>
      </p:grpSpPr>
      <p:sp>
        <p:nvSpPr>
          <p:cNvPr id="8" name="Freeform 8"/>
          <p:cNvSpPr/>
          <p:nvPr/>
        </p:nvSpPr>
        <p:spPr>
          <a:xfrm>
            <a:off x="17259300" y="9258300"/>
            <a:ext cx="530842" cy="530842"/>
          </a:xfrm>
          <a:custGeom>
            <a:avLst/>
            <a:gdLst/>
            <a:ahLst/>
            <a:cxnLst/>
            <a:rect l="l" t="t" r="r" b="b"/>
            <a:pathLst>
              <a:path w="530842" h="530842">
                <a:moveTo>
                  <a:pt x="0" y="0"/>
                </a:moveTo>
                <a:lnTo>
                  <a:pt x="530842" y="0"/>
                </a:lnTo>
                <a:lnTo>
                  <a:pt x="530842" y="530842"/>
                </a:lnTo>
                <a:lnTo>
                  <a:pt x="0" y="5308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TextBox 9"/>
          <p:cNvSpPr txBox="1"/>
          <p:nvPr/>
        </p:nvSpPr>
        <p:spPr>
          <a:xfrm>
            <a:off x="9963150" y="1005319"/>
            <a:ext cx="7048500" cy="1296252"/>
          </a:xfrm>
          <a:prstGeom prst="rect">
            <a:avLst/>
          </a:prstGeom>
        </p:spPr>
        <p:txBody>
          <a:bodyPr wrap="square" lIns="0" tIns="0" rIns="0" bIns="0" rtlCol="0" anchor="t">
            <a:spAutoFit/>
          </a:bodyPr>
          <a:lstStyle/>
          <a:p>
            <a:pPr algn="l">
              <a:lnSpc>
                <a:spcPts val="10145"/>
              </a:lnSpc>
            </a:pPr>
            <a:r>
              <a:rPr lang="en-US" sz="10352" spc="-103" dirty="0">
                <a:solidFill>
                  <a:srgbClr val="645B53"/>
                </a:solidFill>
                <a:latin typeface="Questrial"/>
                <a:ea typeface="Questrial"/>
                <a:cs typeface="Questrial"/>
                <a:sym typeface="Questrial"/>
              </a:rPr>
              <a:t>Home Page </a:t>
            </a:r>
          </a:p>
        </p:txBody>
      </p:sp>
      <p:sp>
        <p:nvSpPr>
          <p:cNvPr id="10" name="TextBox 10"/>
          <p:cNvSpPr txBox="1"/>
          <p:nvPr/>
        </p:nvSpPr>
        <p:spPr>
          <a:xfrm>
            <a:off x="14425943" y="3576847"/>
            <a:ext cx="3098778" cy="5359096"/>
          </a:xfrm>
          <a:prstGeom prst="rect">
            <a:avLst/>
          </a:prstGeom>
        </p:spPr>
        <p:txBody>
          <a:bodyPr lIns="0" tIns="0" rIns="0" bIns="0" rtlCol="0" anchor="t">
            <a:spAutoFit/>
          </a:bodyPr>
          <a:lstStyle/>
          <a:p>
            <a:pPr algn="just">
              <a:lnSpc>
                <a:spcPts val="2800"/>
              </a:lnSpc>
            </a:pPr>
            <a:r>
              <a:rPr lang="en-US" sz="2000" dirty="0">
                <a:solidFill>
                  <a:srgbClr val="645B53"/>
                </a:solidFill>
                <a:latin typeface="Questrial"/>
                <a:ea typeface="Questrial"/>
                <a:cs typeface="Questrial"/>
                <a:sym typeface="Questrial"/>
              </a:rPr>
              <a:t>The site opens with a clean, floral design that feels fresh and inviting, complemented by a striking 3D SVG model that gently twists as the user scrolls to add depth and motion. A warm, welcoming introduction to Verde-Rosa greets visitors, immediately communicating the brand’s personality and setting the tone for an engaging user experience.</a:t>
            </a:r>
          </a:p>
        </p:txBody>
      </p:sp>
      <p:pic>
        <p:nvPicPr>
          <p:cNvPr id="11" name="Picture 10">
            <a:extLst>
              <a:ext uri="{FF2B5EF4-FFF2-40B4-BE49-F238E27FC236}">
                <a16:creationId xmlns:a16="http://schemas.microsoft.com/office/drawing/2014/main" id="{406BE20C-35EB-4328-86CA-53C6BD7C0F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2577364"/>
            <a:ext cx="13182601" cy="7415213"/>
          </a:xfrm>
          <a:prstGeom prst="rect">
            <a:avLst/>
          </a:prstGeom>
        </p:spPr>
      </p:pic>
    </p:spTree>
    <p:extLst>
      <p:ext uri="{BB962C8B-B14F-4D97-AF65-F5344CB8AC3E}">
        <p14:creationId xmlns:p14="http://schemas.microsoft.com/office/powerpoint/2010/main" val="18773895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237</TotalTime>
  <Words>1246</Words>
  <Application>Microsoft Office PowerPoint</Application>
  <PresentationFormat>Custom</PresentationFormat>
  <Paragraphs>99</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Calibri</vt:lpstr>
      <vt:lpstr>Arial</vt:lpstr>
      <vt:lpstr>Questrial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and White Simple Floral Arrangement Business Presentation</dc:title>
  <dc:creator>Amjad Ziadeh</dc:creator>
  <cp:lastModifiedBy>Amjad Ziadeh</cp:lastModifiedBy>
  <cp:revision>13</cp:revision>
  <dcterms:created xsi:type="dcterms:W3CDTF">2006-08-16T00:00:00Z</dcterms:created>
  <dcterms:modified xsi:type="dcterms:W3CDTF">2025-12-04T09:24:11Z</dcterms:modified>
  <dc:identifier>DAG6fB-RNQM</dc:identifier>
</cp:coreProperties>
</file>